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364" r:id="rId1"/>
  </p:sldMasterIdLst>
  <p:sldIdLst>
    <p:sldId id="256" r:id="rId2"/>
    <p:sldId id="257" r:id="rId3"/>
    <p:sldId id="266" r:id="rId4"/>
    <p:sldId id="270" r:id="rId5"/>
    <p:sldId id="275" r:id="rId6"/>
    <p:sldId id="271" r:id="rId7"/>
    <p:sldId id="280" r:id="rId8"/>
    <p:sldId id="281" r:id="rId9"/>
    <p:sldId id="276" r:id="rId10"/>
    <p:sldId id="272" r:id="rId11"/>
    <p:sldId id="283" r:id="rId12"/>
    <p:sldId id="287" r:id="rId13"/>
    <p:sldId id="277" r:id="rId14"/>
    <p:sldId id="273" r:id="rId15"/>
    <p:sldId id="278" r:id="rId16"/>
    <p:sldId id="274" r:id="rId17"/>
    <p:sldId id="261" r:id="rId18"/>
    <p:sldId id="267" r:id="rId19"/>
    <p:sldId id="269" r:id="rId20"/>
    <p:sldId id="268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2064" y="-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D3E41-E2DE-48B7-AD25-2C05D8372D60}" type="datetime4">
              <a:rPr lang="en-US" smtClean="0"/>
              <a:pPr/>
              <a:t>October 29,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5967-FFF4-4249-94ED-23A4D53CCC35}" type="datetimeFigureOut">
              <a:rPr lang="en-US" smtClean="0"/>
              <a:t>10/29/12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32A3-E47D-7E46-A349-F90AD460BB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5967-FFF4-4249-94ED-23A4D53CCC35}" type="datetimeFigureOut">
              <a:rPr lang="en-US" smtClean="0"/>
              <a:t>10/29/12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32A3-E47D-7E46-A349-F90AD460BB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5967-FFF4-4249-94ED-23A4D53CCC35}" type="datetimeFigureOut">
              <a:rPr lang="en-US" smtClean="0"/>
              <a:t>10/29/12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32A3-E47D-7E46-A349-F90AD460BB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8D1B-BB73-41B2-8202-C6678B761557}" type="datetime4">
              <a:rPr lang="en-US" smtClean="0"/>
              <a:pPr/>
              <a:t>October 29,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5967-FFF4-4249-94ED-23A4D53CCC35}" type="datetimeFigureOut">
              <a:rPr lang="en-US" smtClean="0"/>
              <a:t>10/29/12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32A3-E47D-7E46-A349-F90AD460BB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5967-FFF4-4249-94ED-23A4D53CCC35}" type="datetimeFigureOut">
              <a:rPr lang="en-US" smtClean="0"/>
              <a:t>10/29/12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32A3-E47D-7E46-A349-F90AD460BB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5967-FFF4-4249-94ED-23A4D53CCC35}" type="datetimeFigureOut">
              <a:rPr lang="en-US" smtClean="0"/>
              <a:t>10/29/12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32A3-E47D-7E46-A349-F90AD460BB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5967-FFF4-4249-94ED-23A4D53CCC35}" type="datetimeFigureOut">
              <a:rPr lang="en-US" smtClean="0"/>
              <a:t>10/29/12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32A3-E47D-7E46-A349-F90AD460BB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5967-FFF4-4249-94ED-23A4D53CCC35}" type="datetimeFigureOut">
              <a:rPr lang="en-US" smtClean="0"/>
              <a:t>10/29/12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32A3-E47D-7E46-A349-F90AD460BB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5967-FFF4-4249-94ED-23A4D53CCC35}" type="datetimeFigureOut">
              <a:rPr lang="en-US" smtClean="0"/>
              <a:t>10/29/12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2032A3-E47D-7E46-A349-F90AD460BB6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12032A3-E47D-7E46-A349-F90AD460BB6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C805967-FFF4-4249-94ED-23A4D53CCC35}" type="datetimeFigureOut">
              <a:rPr lang="en-US" smtClean="0"/>
              <a:t>10/29/12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5" r:id="rId1"/>
    <p:sldLayoutId id="2147484366" r:id="rId2"/>
    <p:sldLayoutId id="2147484367" r:id="rId3"/>
    <p:sldLayoutId id="2147484368" r:id="rId4"/>
    <p:sldLayoutId id="2147484369" r:id="rId5"/>
    <p:sldLayoutId id="2147484370" r:id="rId6"/>
    <p:sldLayoutId id="2147484371" r:id="rId7"/>
    <p:sldLayoutId id="2147484372" r:id="rId8"/>
    <p:sldLayoutId id="2147484373" r:id="rId9"/>
    <p:sldLayoutId id="2147484374" r:id="rId10"/>
    <p:sldLayoutId id="21474843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g"/><Relationship Id="rId3" Type="http://schemas.openxmlformats.org/officeDocument/2006/relationships/image" Target="../media/image11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17625"/>
            <a:ext cx="7543800" cy="2593975"/>
          </a:xfrm>
        </p:spPr>
        <p:txBody>
          <a:bodyPr>
            <a:normAutofit/>
          </a:bodyPr>
          <a:lstStyle/>
          <a:p>
            <a:r>
              <a:rPr lang="en-US" dirty="0" smtClean="0"/>
              <a:t>A Biaxial </a:t>
            </a:r>
            <a:r>
              <a:rPr lang="en-US" dirty="0" smtClean="0"/>
              <a:t>Tissue</a:t>
            </a:r>
            <a:r>
              <a:rPr lang="en-US" dirty="0" smtClean="0"/>
              <a:t> </a:t>
            </a:r>
            <a:r>
              <a:rPr lang="en-US" dirty="0" smtClean="0"/>
              <a:t>Stretcher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29125"/>
            <a:ext cx="6461760" cy="1555750"/>
          </a:xfrm>
        </p:spPr>
        <p:txBody>
          <a:bodyPr>
            <a:normAutofit fontScale="70000" lnSpcReduction="20000"/>
          </a:bodyPr>
          <a:lstStyle/>
          <a:p>
            <a:r>
              <a:rPr lang="en-US" sz="2900" b="1" dirty="0" smtClean="0">
                <a:solidFill>
                  <a:schemeClr val="tx1"/>
                </a:solidFill>
              </a:rPr>
              <a:t>Client: Frank Yin, MD. </a:t>
            </a:r>
            <a:r>
              <a:rPr lang="en-US" sz="2900" b="1" dirty="0" err="1" smtClean="0">
                <a:solidFill>
                  <a:srgbClr val="000000"/>
                </a:solidFill>
              </a:rPr>
              <a:t>Ph.D</a:t>
            </a:r>
            <a:endParaRPr lang="en-US" sz="2900" b="1" dirty="0" smtClean="0">
              <a:solidFill>
                <a:srgbClr val="000000"/>
              </a:solidFill>
            </a:endParaRPr>
          </a:p>
          <a:p>
            <a:endParaRPr lang="en-US" dirty="0"/>
          </a:p>
          <a:p>
            <a:r>
              <a:rPr lang="en-US" sz="2900" b="1" dirty="0" smtClean="0">
                <a:solidFill>
                  <a:srgbClr val="000000"/>
                </a:solidFill>
              </a:rPr>
              <a:t>Group 30</a:t>
            </a:r>
          </a:p>
          <a:p>
            <a:r>
              <a:rPr lang="en-US" dirty="0" smtClean="0"/>
              <a:t>Joshua </a:t>
            </a:r>
            <a:r>
              <a:rPr lang="en-US" dirty="0" err="1" smtClean="0"/>
              <a:t>Leibowitz</a:t>
            </a:r>
            <a:endParaRPr lang="en-US" dirty="0" smtClean="0"/>
          </a:p>
          <a:p>
            <a:r>
              <a:rPr lang="en-US" dirty="0" smtClean="0"/>
              <a:t>Krista </a:t>
            </a:r>
            <a:r>
              <a:rPr lang="en-US" dirty="0" err="1" smtClean="0"/>
              <a:t>Vedvik</a:t>
            </a:r>
            <a:endParaRPr lang="en-US" dirty="0" smtClean="0"/>
          </a:p>
          <a:p>
            <a:r>
              <a:rPr lang="en-US" dirty="0" smtClean="0"/>
              <a:t>Christopher Zarins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821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Drive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ctr"/>
            <a:r>
              <a:rPr lang="en-US" sz="3200" dirty="0" smtClean="0"/>
              <a:t>Motor with Cam Drive</a:t>
            </a:r>
          </a:p>
          <a:p>
            <a:pPr fontAlgn="ctr"/>
            <a:r>
              <a:rPr lang="en-US" sz="3200" dirty="0" smtClean="0"/>
              <a:t>Stepper Motor with Rack Drive</a:t>
            </a:r>
          </a:p>
          <a:p>
            <a:pPr fontAlgn="ctr"/>
            <a:r>
              <a:rPr lang="en-US" sz="3200" dirty="0" smtClean="0"/>
              <a:t>Stepper Motor with Worm Drive</a:t>
            </a:r>
          </a:p>
          <a:p>
            <a:pPr fontAlgn="ctr"/>
            <a:r>
              <a:rPr lang="en-US" sz="3200" dirty="0" smtClean="0"/>
              <a:t>Stepper Motor with Lever Arms</a:t>
            </a:r>
          </a:p>
          <a:p>
            <a:pPr fontAlgn="ctr"/>
            <a:r>
              <a:rPr lang="en-US" sz="3200" dirty="0" smtClean="0"/>
              <a:t>Linear Actuator with Direct Fixation</a:t>
            </a:r>
          </a:p>
        </p:txBody>
      </p:sp>
    </p:spTree>
    <p:extLst>
      <p:ext uri="{BB962C8B-B14F-4D97-AF65-F5344CB8AC3E}">
        <p14:creationId xmlns:p14="http://schemas.microsoft.com/office/powerpoint/2010/main" val="1736850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Drive Mechanism – Cam Drive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70"/>
          <a:stretch/>
        </p:blipFill>
        <p:spPr>
          <a:xfrm>
            <a:off x="584201" y="2530475"/>
            <a:ext cx="7337424" cy="2495549"/>
          </a:xfrm>
        </p:spPr>
      </p:pic>
    </p:spTree>
    <p:extLst>
      <p:ext uri="{BB962C8B-B14F-4D97-AF65-F5344CB8AC3E}">
        <p14:creationId xmlns:p14="http://schemas.microsoft.com/office/powerpoint/2010/main" val="1944946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75" y="0"/>
            <a:ext cx="8064499" cy="1143000"/>
          </a:xfrm>
        </p:spPr>
        <p:txBody>
          <a:bodyPr/>
          <a:lstStyle/>
          <a:p>
            <a:r>
              <a:rPr lang="en-US" sz="4200" dirty="0"/>
              <a:t>Drive </a:t>
            </a:r>
            <a:r>
              <a:rPr lang="en-US" sz="4200" dirty="0" smtClean="0"/>
              <a:t>Mechanism</a:t>
            </a:r>
            <a:endParaRPr lang="en-US" sz="4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469" r="272" b="10904"/>
          <a:stretch/>
        </p:blipFill>
        <p:spPr>
          <a:xfrm>
            <a:off x="206375" y="970940"/>
            <a:ext cx="4813300" cy="1893907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3"/>
          <a:srcRect l="-629" r="-1683" b="8580"/>
          <a:stretch/>
        </p:blipFill>
        <p:spPr>
          <a:xfrm>
            <a:off x="206375" y="2864847"/>
            <a:ext cx="5032375" cy="1837230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4"/>
          <a:srcRect l="-172" r="-371" b="7589"/>
          <a:stretch/>
        </p:blipFill>
        <p:spPr>
          <a:xfrm>
            <a:off x="451579" y="4702077"/>
            <a:ext cx="4701990" cy="18192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59941" y="1690041"/>
            <a:ext cx="2238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Linear Actuator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59941" y="3549650"/>
            <a:ext cx="28733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Stepper Motor with Worm Drive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59941" y="5194300"/>
            <a:ext cx="28733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Stepper Motor with Rack Drive</a:t>
            </a:r>
          </a:p>
        </p:txBody>
      </p:sp>
    </p:spTree>
    <p:extLst>
      <p:ext uri="{BB962C8B-B14F-4D97-AF65-F5344CB8AC3E}">
        <p14:creationId xmlns:p14="http://schemas.microsoft.com/office/powerpoint/2010/main" val="2088230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Drive </a:t>
            </a:r>
            <a:r>
              <a:rPr lang="en-US" sz="4400" dirty="0" smtClean="0"/>
              <a:t>Mechanism Pugh Analysis</a:t>
            </a:r>
            <a:endParaRPr lang="en-US" sz="4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1346415"/>
              </p:ext>
            </p:extLst>
          </p:nvPr>
        </p:nvGraphicFramePr>
        <p:xfrm>
          <a:off x="238125" y="1639889"/>
          <a:ext cx="8000999" cy="3222623"/>
        </p:xfrm>
        <a:graphic>
          <a:graphicData uri="http://schemas.openxmlformats.org/drawingml/2006/table">
            <a:tbl>
              <a:tblPr/>
              <a:tblGrid>
                <a:gridCol w="1255631"/>
                <a:gridCol w="1124228"/>
                <a:gridCol w="1124228"/>
                <a:gridCol w="1124228"/>
                <a:gridCol w="1124228"/>
                <a:gridCol w="1124228"/>
                <a:gridCol w="1124228"/>
              </a:tblGrid>
              <a:tr h="27962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Drive Mechanism</a:t>
                      </a:r>
                    </a:p>
                  </a:txBody>
                  <a:tcPr marL="12700" marR="12700" marT="1270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8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48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Weight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Linear Actuator w/ Direct Fixation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Stepper Motor w/ Worm Gear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Stepper Motor w/ Rack Drive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Stepper Motor w/ Lever Arms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Motor w/ Cam Drive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Drive Precision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Speed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Calibration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Ease of setup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Durability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1467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Membrane Fixation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Fixation Strategy</a:t>
            </a:r>
            <a:endParaRPr lang="en-US" sz="3200" dirty="0" smtClean="0"/>
          </a:p>
          <a:p>
            <a:pPr lvl="1"/>
            <a:r>
              <a:rPr lang="en-US" sz="2800" dirty="0" smtClean="0"/>
              <a:t>Sutures</a:t>
            </a:r>
          </a:p>
          <a:p>
            <a:pPr lvl="1"/>
            <a:r>
              <a:rPr lang="en-US" sz="2800" dirty="0" smtClean="0"/>
              <a:t>Clamps</a:t>
            </a:r>
            <a:endParaRPr lang="en-US" sz="2800" dirty="0"/>
          </a:p>
          <a:p>
            <a:r>
              <a:rPr lang="en-US" sz="3200" dirty="0" smtClean="0"/>
              <a:t>Desirable Qualities</a:t>
            </a:r>
            <a:endParaRPr lang="en-US" sz="3200" dirty="0" smtClean="0"/>
          </a:p>
          <a:p>
            <a:pPr lvl="1"/>
            <a:r>
              <a:rPr lang="en-US" sz="2800" dirty="0" smtClean="0"/>
              <a:t>Region of uniform strain</a:t>
            </a:r>
          </a:p>
          <a:p>
            <a:pPr lvl="1"/>
            <a:r>
              <a:rPr lang="en-US" sz="2800" dirty="0" smtClean="0"/>
              <a:t>Ease of setup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5104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Element Analysis</a:t>
            </a:r>
            <a:endParaRPr lang="en-US" dirty="0"/>
          </a:p>
        </p:txBody>
      </p:sp>
      <p:pic>
        <p:nvPicPr>
          <p:cNvPr id="6" name="Content Placeholder 5" descr=" Clamp30.jpg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27" t="21176" r="15133" b="12769"/>
          <a:stretch/>
        </p:blipFill>
        <p:spPr>
          <a:xfrm>
            <a:off x="619125" y="2111375"/>
            <a:ext cx="3435350" cy="3032125"/>
          </a:xfrm>
        </p:spPr>
      </p:pic>
      <p:pic>
        <p:nvPicPr>
          <p:cNvPr id="7" name="Content Placeholder 6" descr="Sutures4-50.jpg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77" t="7689" r="13837" b="12769"/>
          <a:stretch/>
        </p:blipFill>
        <p:spPr>
          <a:xfrm>
            <a:off x="4394199" y="1635125"/>
            <a:ext cx="3683001" cy="3651250"/>
          </a:xfrm>
        </p:spPr>
      </p:pic>
      <p:sp>
        <p:nvSpPr>
          <p:cNvPr id="8" name="Rectangle 7"/>
          <p:cNvSpPr/>
          <p:nvPr/>
        </p:nvSpPr>
        <p:spPr>
          <a:xfrm>
            <a:off x="1501152" y="5446752"/>
            <a:ext cx="1570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Clamp Fixation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495302" y="5432504"/>
            <a:ext cx="1599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Suture </a:t>
            </a:r>
            <a:r>
              <a:rPr lang="en-US" dirty="0"/>
              <a:t>Fixation</a:t>
            </a:r>
          </a:p>
        </p:txBody>
      </p:sp>
    </p:spTree>
    <p:extLst>
      <p:ext uri="{BB962C8B-B14F-4D97-AF65-F5344CB8AC3E}">
        <p14:creationId xmlns:p14="http://schemas.microsoft.com/office/powerpoint/2010/main" val="3047241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</a:t>
            </a:r>
            <a:r>
              <a:rPr lang="en-US" dirty="0" smtClean="0"/>
              <a:t>Chosen Design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6680" t="6920" r="7248" b="20973"/>
          <a:stretch/>
        </p:blipFill>
        <p:spPr>
          <a:xfrm>
            <a:off x="227358" y="2238375"/>
            <a:ext cx="4234899" cy="3576452"/>
          </a:xfrm>
        </p:spPr>
      </p:pic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3"/>
          <a:srcRect l="6741" t="9261" r="32087" b="704"/>
          <a:stretch/>
        </p:blipFill>
        <p:spPr>
          <a:xfrm>
            <a:off x="4462258" y="1889125"/>
            <a:ext cx="3792742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1820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Design Schedule</a:t>
            </a:r>
            <a:endParaRPr lang="en-US" sz="4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494000"/>
              </p:ext>
            </p:extLst>
          </p:nvPr>
        </p:nvGraphicFramePr>
        <p:xfrm>
          <a:off x="1392653" y="1417638"/>
          <a:ext cx="5671725" cy="4991367"/>
        </p:xfrm>
        <a:graphic>
          <a:graphicData uri="http://schemas.openxmlformats.org/drawingml/2006/table">
            <a:tbl>
              <a:tblPr/>
              <a:tblGrid>
                <a:gridCol w="1654779"/>
                <a:gridCol w="669491"/>
                <a:gridCol w="669491"/>
                <a:gridCol w="669491"/>
                <a:gridCol w="669491"/>
                <a:gridCol w="669491"/>
                <a:gridCol w="669491"/>
              </a:tblGrid>
              <a:tr h="2338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Task/Milestone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Nov.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Dec.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38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464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Parts Research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8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8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59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Conceptualization of Final Design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8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8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8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59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Fluid Shear Finite Element Simulations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8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464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CAD Renditions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8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54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Risk </a:t>
                      </a:r>
                      <a:r>
                        <a:rPr lang="en-US" sz="1400" b="1" i="0" u="none" strike="noStrike" dirty="0" smtClean="0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Analysis</a:t>
                      </a:r>
                      <a:r>
                        <a:rPr lang="en-US" sz="1400" b="1" i="0" u="none" strike="noStrike" baseline="0" dirty="0" smtClean="0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 &amp; </a:t>
                      </a:r>
                      <a:r>
                        <a:rPr lang="en-US" sz="1400" b="1" i="0" u="none" strike="noStrike" dirty="0" err="1" smtClean="0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DesignSafe</a:t>
                      </a:r>
                      <a:endParaRPr lang="en-US" sz="1400" b="1" i="0" u="none" strike="noStrike" dirty="0">
                        <a:solidFill>
                          <a:srgbClr val="3F3F3F"/>
                        </a:solidFill>
                        <a:effectLst/>
                        <a:latin typeface="Calibri"/>
                      </a:endParaRP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8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464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Website Finalization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8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464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Feasibility Report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EEECE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8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8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59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Final Oral Report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EEECE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EEECE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89FF"/>
                    </a:solidFill>
                  </a:tcPr>
                </a:tc>
              </a:tr>
              <a:tr h="4464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Final Written Report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8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89FF"/>
                    </a:solidFill>
                  </a:tcPr>
                </a:tc>
              </a:tr>
              <a:tr h="459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Project Poster Judging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309" marR="12309" marT="12309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89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8758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 Responsibilities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249384"/>
              </p:ext>
            </p:extLst>
          </p:nvPr>
        </p:nvGraphicFramePr>
        <p:xfrm>
          <a:off x="2159000" y="1290637"/>
          <a:ext cx="4270376" cy="5281600"/>
        </p:xfrm>
        <a:graphic>
          <a:graphicData uri="http://schemas.openxmlformats.org/drawingml/2006/table">
            <a:tbl>
              <a:tblPr/>
              <a:tblGrid>
                <a:gridCol w="1842611"/>
                <a:gridCol w="809255"/>
                <a:gridCol w="809255"/>
                <a:gridCol w="809255"/>
              </a:tblGrid>
              <a:tr h="1650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Chris</a:t>
                      </a:r>
                    </a:p>
                  </a:txBody>
                  <a:tcPr marL="9741" marR="9741" marT="97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Josh</a:t>
                      </a:r>
                    </a:p>
                  </a:txBody>
                  <a:tcPr marL="9741" marR="9741" marT="974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Krista</a:t>
                      </a:r>
                    </a:p>
                  </a:txBody>
                  <a:tcPr marL="9741" marR="9741" marT="97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50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Conceptualization</a:t>
                      </a:r>
                    </a:p>
                  </a:txBody>
                  <a:tcPr marL="9741" marR="9741" marT="9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</a:tr>
              <a:tr h="1650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0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Device Components</a:t>
                      </a:r>
                    </a:p>
                  </a:txBody>
                  <a:tcPr marL="9741" marR="9741" marT="9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</a:tr>
              <a:tr h="1650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</a:t>
                      </a:r>
                    </a:p>
                  </a:txBody>
                  <a:tcPr marL="9741" marR="9741" marT="9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Drive Mechanism</a:t>
                      </a:r>
                    </a:p>
                  </a:txBody>
                  <a:tcPr marL="9741" marR="9741" marT="9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Controller Interface</a:t>
                      </a:r>
                    </a:p>
                  </a:txBody>
                  <a:tcPr marL="9741" marR="9741" marT="9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Incubator Compatibility</a:t>
                      </a:r>
                    </a:p>
                  </a:txBody>
                  <a:tcPr marL="9741" marR="9741" marT="9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Imaging Compatibility</a:t>
                      </a:r>
                    </a:p>
                  </a:txBody>
                  <a:tcPr marL="9741" marR="9741" marT="9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Calibration</a:t>
                      </a:r>
                    </a:p>
                  </a:txBody>
                  <a:tcPr marL="9741" marR="9741" marT="9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50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Risk Analysis</a:t>
                      </a:r>
                    </a:p>
                  </a:txBody>
                  <a:tcPr marL="9741" marR="9741" marT="9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</a:tr>
              <a:tr h="1650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DesignSafe</a:t>
                      </a:r>
                    </a:p>
                  </a:txBody>
                  <a:tcPr marL="9741" marR="9741" marT="9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0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Research</a:t>
                      </a:r>
                    </a:p>
                  </a:txBody>
                  <a:tcPr marL="9741" marR="9741" marT="9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</a:tr>
              <a:tr h="1650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Feasibility</a:t>
                      </a:r>
                    </a:p>
                  </a:txBody>
                  <a:tcPr marL="9741" marR="9741" marT="9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Literature Searches</a:t>
                      </a:r>
                    </a:p>
                  </a:txBody>
                  <a:tcPr marL="9741" marR="9741" marT="9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Mathematical Parameters</a:t>
                      </a:r>
                    </a:p>
                  </a:txBody>
                  <a:tcPr marL="9741" marR="9741" marT="9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Prices/Quotes</a:t>
                      </a:r>
                    </a:p>
                  </a:txBody>
                  <a:tcPr marL="9741" marR="9741" marT="9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50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Final Report</a:t>
                      </a:r>
                    </a:p>
                  </a:txBody>
                  <a:tcPr marL="9741" marR="9741" marT="9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</a:tr>
              <a:tr h="1650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Initializing</a:t>
                      </a:r>
                    </a:p>
                  </a:txBody>
                  <a:tcPr marL="9741" marR="9741" marT="9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Scheduling/Labor Division</a:t>
                      </a:r>
                    </a:p>
                  </a:txBody>
                  <a:tcPr marL="9741" marR="9741" marT="9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Figures</a:t>
                      </a:r>
                    </a:p>
                  </a:txBody>
                  <a:tcPr marL="9741" marR="9741" marT="9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Copy-editing </a:t>
                      </a:r>
                    </a:p>
                  </a:txBody>
                  <a:tcPr marL="9741" marR="9741" marT="9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50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Final Presentation</a:t>
                      </a:r>
                    </a:p>
                  </a:txBody>
                  <a:tcPr marL="9741" marR="9741" marT="9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</a:tr>
              <a:tr h="1650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0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Final Poster</a:t>
                      </a:r>
                    </a:p>
                  </a:txBody>
                  <a:tcPr marL="9741" marR="9741" marT="9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</a:tr>
              <a:tr h="1650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0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Client Interactions</a:t>
                      </a:r>
                    </a:p>
                  </a:txBody>
                  <a:tcPr marL="9741" marR="9741" marT="9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</a:tr>
              <a:tr h="1650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0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Intellectual Property</a:t>
                      </a:r>
                    </a:p>
                  </a:txBody>
                  <a:tcPr marL="9741" marR="9741" marT="9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</a:tr>
              <a:tr h="1650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0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Website</a:t>
                      </a:r>
                    </a:p>
                  </a:txBody>
                  <a:tcPr marL="9741" marR="9741" marT="9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</a:tr>
              <a:tr h="1650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741" marR="9741" marT="9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66815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620000" cy="4983162"/>
          </a:xfrm>
        </p:spPr>
        <p:txBody>
          <a:bodyPr>
            <a:normAutofit fontScale="77500" lnSpcReduction="20000"/>
          </a:bodyPr>
          <a:lstStyle/>
          <a:p>
            <a:r>
              <a:rPr lang="en-US" sz="2300" dirty="0" err="1" smtClean="0"/>
              <a:t>Balland</a:t>
            </a:r>
            <a:r>
              <a:rPr lang="en-US" sz="2300" dirty="0"/>
              <a:t>, M., </a:t>
            </a:r>
            <a:r>
              <a:rPr lang="en-US" sz="2300" i="1" dirty="0"/>
              <a:t>et. al.</a:t>
            </a:r>
            <a:r>
              <a:rPr lang="en-US" sz="2300" dirty="0"/>
              <a:t> Power Laws in </a:t>
            </a:r>
            <a:r>
              <a:rPr lang="en-US" sz="2300" dirty="0" err="1"/>
              <a:t>Microrheology</a:t>
            </a:r>
            <a:r>
              <a:rPr lang="en-US" sz="2300" dirty="0"/>
              <a:t> Experiments on Living Cells: Comparative Analysis and Modeling. </a:t>
            </a:r>
            <a:r>
              <a:rPr lang="en-US" sz="2300" i="1" dirty="0"/>
              <a:t>Phys. Rev. E Stat. Nonlinear Soft Matter Phys.</a:t>
            </a:r>
            <a:r>
              <a:rPr lang="en-US" sz="2300" dirty="0"/>
              <a:t> 74, (2006</a:t>
            </a:r>
            <a:r>
              <a:rPr lang="en-US" sz="2300" dirty="0" smtClean="0"/>
              <a:t>)</a:t>
            </a:r>
          </a:p>
          <a:p>
            <a:pPr marL="114300" indent="0">
              <a:buNone/>
            </a:pPr>
            <a:endParaRPr lang="en-US" sz="1300" dirty="0"/>
          </a:p>
          <a:p>
            <a:r>
              <a:rPr lang="en-US" sz="2300" dirty="0" err="1" smtClean="0"/>
              <a:t>Collinsworth</a:t>
            </a:r>
            <a:r>
              <a:rPr lang="en-US" sz="2300" dirty="0"/>
              <a:t>, A. </a:t>
            </a:r>
            <a:r>
              <a:rPr lang="en-US" sz="2300" i="1" dirty="0"/>
              <a:t>et. al. </a:t>
            </a:r>
            <a:r>
              <a:rPr lang="en-US" sz="2300" dirty="0"/>
              <a:t>Apparent Elastic Modulus and Hysteresis of Skeletal Muscle Cells Throughout Differentiation. </a:t>
            </a:r>
            <a:r>
              <a:rPr lang="en-US" sz="2300" i="1" dirty="0"/>
              <a:t>Am. J. Cell Physiol. </a:t>
            </a:r>
            <a:r>
              <a:rPr lang="en-US" sz="2300" dirty="0"/>
              <a:t>283, C1219-C1227 (2002</a:t>
            </a:r>
            <a:r>
              <a:rPr lang="en-US" sz="2300" dirty="0" smtClean="0"/>
              <a:t>)</a:t>
            </a:r>
          </a:p>
          <a:p>
            <a:pPr marL="114300" indent="0">
              <a:buNone/>
            </a:pPr>
            <a:endParaRPr lang="en-US" sz="1300" dirty="0"/>
          </a:p>
          <a:p>
            <a:r>
              <a:rPr lang="en-US" sz="2300" dirty="0" err="1" smtClean="0"/>
              <a:t>McGarry</a:t>
            </a:r>
            <a:r>
              <a:rPr lang="en-US" sz="2300" dirty="0"/>
              <a:t>, J. </a:t>
            </a:r>
            <a:r>
              <a:rPr lang="en-US" sz="2300" i="1" dirty="0"/>
              <a:t>et. al. </a:t>
            </a:r>
            <a:r>
              <a:rPr lang="en-US" sz="2300" dirty="0"/>
              <a:t>A Comparison of Strain and Fluid Shear Stress in Stimulating Bone Cell Responses- A Computational and Experimental Study. </a:t>
            </a:r>
            <a:r>
              <a:rPr lang="en-US" sz="2300" i="1" dirty="0"/>
              <a:t>FASEB J.</a:t>
            </a:r>
            <a:r>
              <a:rPr lang="en-US" sz="2300" dirty="0"/>
              <a:t> 19, 482-484 (2005</a:t>
            </a:r>
            <a:r>
              <a:rPr lang="en-US" sz="2300" dirty="0" smtClean="0"/>
              <a:t>)</a:t>
            </a:r>
          </a:p>
          <a:p>
            <a:pPr marL="114300" indent="0">
              <a:buNone/>
            </a:pPr>
            <a:endParaRPr lang="en-US" sz="1300" dirty="0"/>
          </a:p>
          <a:p>
            <a:r>
              <a:rPr lang="en-US" sz="2300" dirty="0" smtClean="0"/>
              <a:t>Thompson</a:t>
            </a:r>
            <a:r>
              <a:rPr lang="en-US" sz="2300" dirty="0"/>
              <a:t>, M. </a:t>
            </a:r>
            <a:r>
              <a:rPr lang="en-US" sz="2300" i="1" dirty="0"/>
              <a:t>et. al.</a:t>
            </a:r>
            <a:r>
              <a:rPr lang="en-US" sz="2300" dirty="0"/>
              <a:t> Quantification and Significance of Fluid Shear Stress Field in Biaxial Cell Stretching Device. </a:t>
            </a:r>
            <a:r>
              <a:rPr lang="en-US" sz="2300" i="1" dirty="0" err="1"/>
              <a:t>Biomech</a:t>
            </a:r>
            <a:r>
              <a:rPr lang="en-US" sz="2300" i="1" dirty="0"/>
              <a:t>. Model </a:t>
            </a:r>
            <a:r>
              <a:rPr lang="en-US" sz="2300" i="1" dirty="0" err="1"/>
              <a:t>Mechanobiol</a:t>
            </a:r>
            <a:r>
              <a:rPr lang="en-US" sz="2300" i="1" dirty="0"/>
              <a:t>.</a:t>
            </a:r>
            <a:r>
              <a:rPr lang="en-US" sz="2300" dirty="0"/>
              <a:t> 10, 559-564 (2011</a:t>
            </a:r>
            <a:r>
              <a:rPr lang="en-US" sz="2300" dirty="0" smtClean="0"/>
              <a:t>)</a:t>
            </a:r>
          </a:p>
          <a:p>
            <a:pPr marL="114300" indent="0">
              <a:buNone/>
            </a:pPr>
            <a:endParaRPr lang="en-US" sz="1300" dirty="0"/>
          </a:p>
          <a:p>
            <a:r>
              <a:rPr lang="en-US" sz="2300" dirty="0" smtClean="0"/>
              <a:t>Yin</a:t>
            </a:r>
            <a:r>
              <a:rPr lang="en-US" sz="2300" dirty="0"/>
              <a:t>, F., Chew, P., </a:t>
            </a:r>
            <a:r>
              <a:rPr lang="en-US" sz="2300" dirty="0" err="1"/>
              <a:t>Zeger</a:t>
            </a:r>
            <a:r>
              <a:rPr lang="en-US" sz="2300" dirty="0"/>
              <a:t>, S. An Approach to Quantification of Biaxial Tissue Stress-Strain Data. </a:t>
            </a:r>
            <a:r>
              <a:rPr lang="en-US" sz="2300" i="1" dirty="0"/>
              <a:t>J. </a:t>
            </a:r>
            <a:r>
              <a:rPr lang="en-US" sz="2300" i="1" dirty="0" err="1"/>
              <a:t>Biomech</a:t>
            </a:r>
            <a:r>
              <a:rPr lang="en-US" sz="2300" i="1" dirty="0"/>
              <a:t>.</a:t>
            </a:r>
            <a:r>
              <a:rPr lang="en-US" sz="2300" dirty="0"/>
              <a:t> 19, 27-37 (1986</a:t>
            </a:r>
            <a:r>
              <a:rPr lang="en-US" sz="2300" dirty="0" smtClean="0"/>
              <a:t>)</a:t>
            </a:r>
          </a:p>
          <a:p>
            <a:pPr marL="114300" indent="0">
              <a:buNone/>
            </a:pPr>
            <a:endParaRPr lang="en-US" sz="1300" dirty="0"/>
          </a:p>
          <a:p>
            <a:r>
              <a:rPr lang="en-US" sz="2300" dirty="0" err="1" smtClean="0"/>
              <a:t>Zeng</a:t>
            </a:r>
            <a:r>
              <a:rPr lang="en-US" sz="2300" dirty="0"/>
              <a:t>, D. </a:t>
            </a:r>
            <a:r>
              <a:rPr lang="en-US" sz="2300" i="1" dirty="0"/>
              <a:t>et. al. </a:t>
            </a:r>
            <a:r>
              <a:rPr lang="en-US" sz="2300" dirty="0"/>
              <a:t> Young’s Modulus of Elasticity of </a:t>
            </a:r>
            <a:r>
              <a:rPr lang="en-US" sz="2300" dirty="0" err="1"/>
              <a:t>Schlemm’s</a:t>
            </a:r>
            <a:r>
              <a:rPr lang="en-US" sz="2300" dirty="0"/>
              <a:t> Canal Endothelial Cells. </a:t>
            </a:r>
            <a:r>
              <a:rPr lang="en-US" sz="2300" i="1" dirty="0" err="1"/>
              <a:t>Biomech</a:t>
            </a:r>
            <a:r>
              <a:rPr lang="en-US" sz="2300" i="1" dirty="0"/>
              <a:t>. Model </a:t>
            </a:r>
            <a:r>
              <a:rPr lang="en-US" sz="2300" i="1" dirty="0" err="1"/>
              <a:t>Mechanobiol</a:t>
            </a:r>
            <a:r>
              <a:rPr lang="en-US" sz="2300" i="1" dirty="0"/>
              <a:t>. </a:t>
            </a:r>
            <a:r>
              <a:rPr lang="en-US" sz="2300" dirty="0"/>
              <a:t>9, 19-33 (2010)</a:t>
            </a:r>
          </a:p>
          <a:p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633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Cells in the body experience mechanical forces</a:t>
            </a:r>
          </a:p>
          <a:p>
            <a:pPr lvl="1"/>
            <a:r>
              <a:rPr lang="en-US" sz="2800" dirty="0" smtClean="0"/>
              <a:t>Heart</a:t>
            </a:r>
          </a:p>
          <a:p>
            <a:pPr lvl="1"/>
            <a:r>
              <a:rPr lang="en-US" sz="2800" dirty="0" smtClean="0"/>
              <a:t>Lungs</a:t>
            </a:r>
          </a:p>
          <a:p>
            <a:pPr lvl="1"/>
            <a:r>
              <a:rPr lang="en-US" sz="2800" dirty="0" smtClean="0"/>
              <a:t>Blood vessels</a:t>
            </a:r>
          </a:p>
          <a:p>
            <a:r>
              <a:rPr lang="en-US" sz="2800" dirty="0" smtClean="0"/>
              <a:t>Laboratory cell cultures should recreate physiological conditions so the cell’s physiological responses can be studied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9859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5" y="2544763"/>
            <a:ext cx="7620000" cy="1143000"/>
          </a:xfrm>
        </p:spPr>
        <p:txBody>
          <a:bodyPr/>
          <a:lstStyle/>
          <a:p>
            <a:pPr algn="ctr"/>
            <a:r>
              <a:rPr lang="en-US" sz="7200" dirty="0" smtClean="0"/>
              <a:t>Questions?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946661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Need </a:t>
            </a:r>
            <a:r>
              <a:rPr lang="en-US" sz="4400" dirty="0" smtClean="0"/>
              <a:t>for a </a:t>
            </a:r>
            <a:r>
              <a:rPr lang="en-US" sz="4400" dirty="0" smtClean="0"/>
              <a:t>Biaxial Cell </a:t>
            </a:r>
            <a:r>
              <a:rPr lang="en-US" sz="4400" dirty="0" smtClean="0"/>
              <a:t>Stretcher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Studying the effects of mechanical force on aortic endothelial cells</a:t>
            </a:r>
          </a:p>
          <a:p>
            <a:r>
              <a:rPr lang="en-US" sz="3200" dirty="0" smtClean="0"/>
              <a:t>Orientation and organization of cells depends on </a:t>
            </a:r>
            <a:r>
              <a:rPr lang="en-US" sz="3200" dirty="0" smtClean="0"/>
              <a:t>exact stretching qualities</a:t>
            </a:r>
            <a:endParaRPr lang="en-US" sz="3200" dirty="0" smtClean="0"/>
          </a:p>
          <a:p>
            <a:r>
              <a:rPr lang="en-US" sz="3200" dirty="0" smtClean="0"/>
              <a:t>Controlling deformation in both directions gives the most accurate </a:t>
            </a:r>
            <a:r>
              <a:rPr lang="en-US" sz="3200" dirty="0" smtClean="0"/>
              <a:t>and meaningful results</a:t>
            </a:r>
            <a:endParaRPr lang="en-US" sz="3200" dirty="0" smtClean="0"/>
          </a:p>
          <a:p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212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Requirements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6795428"/>
              </p:ext>
            </p:extLst>
          </p:nvPr>
        </p:nvGraphicFramePr>
        <p:xfrm>
          <a:off x="698500" y="1417637"/>
          <a:ext cx="6984999" cy="4805366"/>
        </p:xfrm>
        <a:graphic>
          <a:graphicData uri="http://schemas.openxmlformats.org/drawingml/2006/table">
            <a:tbl>
              <a:tblPr/>
              <a:tblGrid>
                <a:gridCol w="3331081"/>
                <a:gridCol w="3653918"/>
              </a:tblGrid>
              <a:tr h="256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Parameter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8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Value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8CFF"/>
                    </a:solidFill>
                  </a:tcPr>
                </a:tc>
              </a:tr>
              <a:tr h="4549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Maximum Strain</a:t>
                      </a:r>
                    </a:p>
                  </a:txBody>
                  <a:tcPr marL="12700" marR="12700" marT="88900" marB="889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40%</a:t>
                      </a:r>
                    </a:p>
                  </a:txBody>
                  <a:tcPr marL="12700" marR="12700" marT="88900" marB="889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9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Strain Resolution</a:t>
                      </a:r>
                    </a:p>
                  </a:txBody>
                  <a:tcPr marL="12700" marR="12700" marT="88900" marB="889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0.50%</a:t>
                      </a:r>
                    </a:p>
                  </a:txBody>
                  <a:tcPr marL="12700" marR="12700" marT="88900" marB="889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9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Maximum Strain Rate</a:t>
                      </a:r>
                    </a:p>
                  </a:txBody>
                  <a:tcPr marL="12700" marR="12700" marT="88900" marB="889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40% / s</a:t>
                      </a:r>
                    </a:p>
                  </a:txBody>
                  <a:tcPr marL="12700" marR="12700" marT="88900" marB="889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9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Maximum Operating Frequency</a:t>
                      </a:r>
                    </a:p>
                  </a:txBody>
                  <a:tcPr marL="12700" marR="12700" marT="88900" marB="889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Hz</a:t>
                      </a:r>
                    </a:p>
                  </a:txBody>
                  <a:tcPr marL="12700" marR="12700" marT="88900" marB="889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9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Device Size</a:t>
                      </a:r>
                    </a:p>
                  </a:txBody>
                  <a:tcPr marL="12700" marR="12700" marT="88900" marB="889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 cm W x 50 cm D x 60 cm H</a:t>
                      </a:r>
                    </a:p>
                  </a:txBody>
                  <a:tcPr marL="12700" marR="12700" marT="88900" marB="889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9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Operating Temperature</a:t>
                      </a:r>
                    </a:p>
                  </a:txBody>
                  <a:tcPr marL="12700" marR="12700" marT="88900" marB="889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37.5 ˚ C</a:t>
                      </a:r>
                    </a:p>
                  </a:txBody>
                  <a:tcPr marL="12700" marR="12700" marT="88900" marB="889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9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Operating Humidity</a:t>
                      </a:r>
                    </a:p>
                  </a:txBody>
                  <a:tcPr marL="12700" marR="12700" marT="88900" marB="889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88900" marB="889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9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Stiffness</a:t>
                      </a:r>
                    </a:p>
                  </a:txBody>
                  <a:tcPr marL="12700" marR="12700" marT="88900" marB="889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 kPa</a:t>
                      </a:r>
                    </a:p>
                  </a:txBody>
                  <a:tcPr marL="12700" marR="12700" marT="88900" marB="889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9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Culture Size</a:t>
                      </a:r>
                    </a:p>
                  </a:txBody>
                  <a:tcPr marL="12700" marR="12700" marT="88900" marB="889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cm x 5 cm</a:t>
                      </a:r>
                    </a:p>
                  </a:txBody>
                  <a:tcPr marL="12700" marR="12700" marT="88900" marB="889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9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</a:t>
                      </a:r>
                    </a:p>
                  </a:txBody>
                  <a:tcPr marL="12700" marR="12700" marT="88900" marB="889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 $35,000 </a:t>
                      </a:r>
                    </a:p>
                  </a:txBody>
                  <a:tcPr marL="12700" marR="12700" marT="88900" marB="889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0308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875" y="274638"/>
            <a:ext cx="7969249" cy="1143000"/>
          </a:xfrm>
        </p:spPr>
        <p:txBody>
          <a:bodyPr/>
          <a:lstStyle/>
          <a:p>
            <a:r>
              <a:rPr lang="en-US" dirty="0" smtClean="0"/>
              <a:t>Overview of Design 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Superstructure</a:t>
            </a:r>
          </a:p>
          <a:p>
            <a:r>
              <a:rPr lang="en-US" sz="3200" dirty="0" smtClean="0"/>
              <a:t>Drive Mechanism</a:t>
            </a:r>
          </a:p>
          <a:p>
            <a:r>
              <a:rPr lang="en-US" sz="3200" dirty="0" smtClean="0"/>
              <a:t>Membrane Fixation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74694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ctr"/>
            <a:r>
              <a:rPr lang="en-US" sz="3200" dirty="0" smtClean="0"/>
              <a:t>Single Lever Arms</a:t>
            </a:r>
          </a:p>
          <a:p>
            <a:pPr fontAlgn="ctr"/>
            <a:r>
              <a:rPr lang="en-US" sz="3200" dirty="0"/>
              <a:t>Parallelogram Linkage</a:t>
            </a:r>
          </a:p>
          <a:p>
            <a:pPr fontAlgn="ctr"/>
            <a:r>
              <a:rPr lang="en-US" sz="3200" dirty="0"/>
              <a:t>Fixed Linear Rail</a:t>
            </a:r>
          </a:p>
          <a:p>
            <a:pPr fontAlgn="ctr"/>
            <a:r>
              <a:rPr lang="en-US" sz="3200" dirty="0" smtClean="0"/>
              <a:t>Sliding </a:t>
            </a:r>
            <a:r>
              <a:rPr lang="en-US" sz="3200" dirty="0"/>
              <a:t>Linear </a:t>
            </a:r>
            <a:r>
              <a:rPr lang="en-US" sz="3200" dirty="0" smtClean="0"/>
              <a:t>Rail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35539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75" y="274638"/>
            <a:ext cx="8064499" cy="1143000"/>
          </a:xfrm>
        </p:spPr>
        <p:txBody>
          <a:bodyPr/>
          <a:lstStyle/>
          <a:p>
            <a:r>
              <a:rPr lang="en-US" sz="3800" dirty="0"/>
              <a:t>Superstructure: </a:t>
            </a:r>
            <a:r>
              <a:rPr lang="en-US" sz="3800" dirty="0" smtClean="0"/>
              <a:t>Mechanical Linkage</a:t>
            </a:r>
            <a:endParaRPr lang="en-US" sz="3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324" b="324"/>
          <a:stretch>
            <a:fillRect/>
          </a:stretch>
        </p:blipFill>
        <p:spPr>
          <a:xfrm>
            <a:off x="4183691" y="2029300"/>
            <a:ext cx="4087183" cy="2844325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/>
          <a:srcRect l="1030" r="1030"/>
          <a:stretch>
            <a:fillRect/>
          </a:stretch>
        </p:blipFill>
        <p:spPr>
          <a:xfrm>
            <a:off x="206375" y="2029300"/>
            <a:ext cx="4058752" cy="28443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16000" y="5293666"/>
            <a:ext cx="2279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Single Lever Arm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62525" y="5318124"/>
            <a:ext cx="2519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Parallelogram Arm</a:t>
            </a:r>
          </a:p>
        </p:txBody>
      </p:sp>
    </p:spTree>
    <p:extLst>
      <p:ext uri="{BB962C8B-B14F-4D97-AF65-F5344CB8AC3E}">
        <p14:creationId xmlns:p14="http://schemas.microsoft.com/office/powerpoint/2010/main" val="3731266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125" y="274638"/>
            <a:ext cx="8255000" cy="1143000"/>
          </a:xfrm>
        </p:spPr>
        <p:txBody>
          <a:bodyPr/>
          <a:lstStyle/>
          <a:p>
            <a:r>
              <a:rPr lang="en-US" sz="4400" dirty="0" smtClean="0"/>
              <a:t>Superstructure: </a:t>
            </a:r>
            <a:r>
              <a:rPr lang="en-US" sz="4400" dirty="0" smtClean="0"/>
              <a:t>Linear </a:t>
            </a:r>
            <a:r>
              <a:rPr lang="en-US" sz="4400" dirty="0" smtClean="0"/>
              <a:t>Rails</a:t>
            </a:r>
            <a:endParaRPr lang="en-US" sz="4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-319" b="162"/>
          <a:stretch/>
        </p:blipFill>
        <p:spPr>
          <a:xfrm>
            <a:off x="111125" y="1889123"/>
            <a:ext cx="4138919" cy="3127375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3"/>
          <a:srcRect t="159" b="-653"/>
          <a:stretch/>
        </p:blipFill>
        <p:spPr>
          <a:xfrm>
            <a:off x="4250044" y="1889123"/>
            <a:ext cx="4148894" cy="320674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20750" y="5373042"/>
            <a:ext cx="2209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Fixed Linear Rail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200650" y="5503217"/>
            <a:ext cx="2370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Sliding Linear Rail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3748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Superstructure Pugh Analysis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788000"/>
              </p:ext>
            </p:extLst>
          </p:nvPr>
        </p:nvGraphicFramePr>
        <p:xfrm>
          <a:off x="190498" y="1481140"/>
          <a:ext cx="8077202" cy="3397248"/>
        </p:xfrm>
        <a:graphic>
          <a:graphicData uri="http://schemas.openxmlformats.org/drawingml/2006/table">
            <a:tbl>
              <a:tblPr/>
              <a:tblGrid>
                <a:gridCol w="2100072"/>
                <a:gridCol w="1195426"/>
                <a:gridCol w="1195426"/>
                <a:gridCol w="1195426"/>
                <a:gridCol w="1195426"/>
                <a:gridCol w="1195426"/>
              </a:tblGrid>
              <a:tr h="29477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Superstructure</a:t>
                      </a:r>
                    </a:p>
                  </a:txBody>
                  <a:tcPr marL="12700" marR="12700" marT="1270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8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26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Weight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Sliding Linear Rail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Fixed Linear Rail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Single Lever Arm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Parallelogram Linkage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Precision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Minimizing Fluid Shear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Ease of Calibration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Ease of setup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Optical Accessibility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6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Multiple Membrane Capabilities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13960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</TotalTime>
  <Words>736</Words>
  <Application>Microsoft Macintosh PowerPoint</Application>
  <PresentationFormat>On-screen Show (4:3)</PresentationFormat>
  <Paragraphs>415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Adjacency</vt:lpstr>
      <vt:lpstr>A Biaxial Tissue Stretcher</vt:lpstr>
      <vt:lpstr>Background</vt:lpstr>
      <vt:lpstr>Need for a Biaxial Cell Stretcher</vt:lpstr>
      <vt:lpstr>Design Requirements</vt:lpstr>
      <vt:lpstr>Overview of Design Alternatives</vt:lpstr>
      <vt:lpstr>Superstructure</vt:lpstr>
      <vt:lpstr>Superstructure: Mechanical Linkage</vt:lpstr>
      <vt:lpstr>Superstructure: Linear Rails</vt:lpstr>
      <vt:lpstr>Superstructure Pugh Analysis</vt:lpstr>
      <vt:lpstr>Drive Mechanism</vt:lpstr>
      <vt:lpstr>Drive Mechanism – Cam Drive</vt:lpstr>
      <vt:lpstr>Drive Mechanism</vt:lpstr>
      <vt:lpstr>Drive Mechanism Pugh Analysis</vt:lpstr>
      <vt:lpstr>Membrane Fixation</vt:lpstr>
      <vt:lpstr>Finite Element Analysis</vt:lpstr>
      <vt:lpstr>Our Chosen Design</vt:lpstr>
      <vt:lpstr>Design Schedule</vt:lpstr>
      <vt:lpstr>Member Responsibilities</vt:lpstr>
      <vt:lpstr>References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Biaxial Cell Stretcher</dc:title>
  <dc:creator>Christopher Zarins</dc:creator>
  <cp:lastModifiedBy>Joshua Leibowitz</cp:lastModifiedBy>
  <cp:revision>55</cp:revision>
  <dcterms:created xsi:type="dcterms:W3CDTF">2012-09-24T03:34:52Z</dcterms:created>
  <dcterms:modified xsi:type="dcterms:W3CDTF">2012-10-29T06:10:40Z</dcterms:modified>
</cp:coreProperties>
</file>