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364" r:id="rId1"/>
  </p:sldMasterIdLst>
  <p:sldIdLst>
    <p:sldId id="256" r:id="rId2"/>
    <p:sldId id="257" r:id="rId3"/>
    <p:sldId id="266" r:id="rId4"/>
    <p:sldId id="258" r:id="rId5"/>
    <p:sldId id="262" r:id="rId6"/>
    <p:sldId id="263" r:id="rId7"/>
    <p:sldId id="264" r:id="rId8"/>
    <p:sldId id="260" r:id="rId9"/>
    <p:sldId id="265" r:id="rId10"/>
    <p:sldId id="261" r:id="rId11"/>
    <p:sldId id="267" r:id="rId12"/>
    <p:sldId id="269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296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D3E41-E2DE-48B7-AD25-2C05D8372D60}" type="datetime4">
              <a:rPr lang="en-US" smtClean="0"/>
              <a:pPr/>
              <a:t>September 24,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5967-FFF4-4249-94ED-23A4D53CCC35}" type="datetimeFigureOut">
              <a:rPr lang="en-US" smtClean="0"/>
              <a:t>9/24/12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32A3-E47D-7E46-A349-F90AD460BB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5967-FFF4-4249-94ED-23A4D53CCC35}" type="datetimeFigureOut">
              <a:rPr lang="en-US" smtClean="0"/>
              <a:t>9/24/12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32A3-E47D-7E46-A349-F90AD460BB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5967-FFF4-4249-94ED-23A4D53CCC35}" type="datetimeFigureOut">
              <a:rPr lang="en-US" smtClean="0"/>
              <a:t>9/24/12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32A3-E47D-7E46-A349-F90AD460BB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78D1B-BB73-41B2-8202-C6678B761557}" type="datetime4">
              <a:rPr lang="en-US" smtClean="0"/>
              <a:pPr/>
              <a:t>September 24,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5967-FFF4-4249-94ED-23A4D53CCC35}" type="datetimeFigureOut">
              <a:rPr lang="en-US" smtClean="0"/>
              <a:t>9/24/12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32A3-E47D-7E46-A349-F90AD460BB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5967-FFF4-4249-94ED-23A4D53CCC35}" type="datetimeFigureOut">
              <a:rPr lang="en-US" smtClean="0"/>
              <a:t>9/24/12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32A3-E47D-7E46-A349-F90AD460BB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5967-FFF4-4249-94ED-23A4D53CCC35}" type="datetimeFigureOut">
              <a:rPr lang="en-US" smtClean="0"/>
              <a:t>9/24/12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32A3-E47D-7E46-A349-F90AD460BB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5967-FFF4-4249-94ED-23A4D53CCC35}" type="datetimeFigureOut">
              <a:rPr lang="en-US" smtClean="0"/>
              <a:t>9/24/12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32A3-E47D-7E46-A349-F90AD460BB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5967-FFF4-4249-94ED-23A4D53CCC35}" type="datetimeFigureOut">
              <a:rPr lang="en-US" smtClean="0"/>
              <a:t>9/24/12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032A3-E47D-7E46-A349-F90AD460BB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05967-FFF4-4249-94ED-23A4D53CCC35}" type="datetimeFigureOut">
              <a:rPr lang="en-US" smtClean="0"/>
              <a:t>9/24/12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2032A3-E47D-7E46-A349-F90AD460BB6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12032A3-E47D-7E46-A349-F90AD460BB6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C805967-FFF4-4249-94ED-23A4D53CCC35}" type="datetimeFigureOut">
              <a:rPr lang="en-US" smtClean="0"/>
              <a:t>9/24/12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5" r:id="rId1"/>
    <p:sldLayoutId id="2147484366" r:id="rId2"/>
    <p:sldLayoutId id="2147484367" r:id="rId3"/>
    <p:sldLayoutId id="2147484368" r:id="rId4"/>
    <p:sldLayoutId id="2147484369" r:id="rId5"/>
    <p:sldLayoutId id="2147484370" r:id="rId6"/>
    <p:sldLayoutId id="2147484371" r:id="rId7"/>
    <p:sldLayoutId id="2147484372" r:id="rId8"/>
    <p:sldLayoutId id="2147484373" r:id="rId9"/>
    <p:sldLayoutId id="2147484374" r:id="rId10"/>
    <p:sldLayoutId id="21474843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17625"/>
            <a:ext cx="7543800" cy="2593975"/>
          </a:xfrm>
        </p:spPr>
        <p:txBody>
          <a:bodyPr>
            <a:normAutofit/>
          </a:bodyPr>
          <a:lstStyle/>
          <a:p>
            <a:r>
              <a:rPr lang="en-US" dirty="0" smtClean="0"/>
              <a:t>A Biaxial Cell Stretcher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429125"/>
            <a:ext cx="6461760" cy="1555750"/>
          </a:xfrm>
        </p:spPr>
        <p:txBody>
          <a:bodyPr>
            <a:normAutofit fontScale="70000" lnSpcReduction="20000"/>
          </a:bodyPr>
          <a:lstStyle/>
          <a:p>
            <a:r>
              <a:rPr lang="en-US" sz="2900" b="1" dirty="0" smtClean="0">
                <a:solidFill>
                  <a:schemeClr val="tx1"/>
                </a:solidFill>
              </a:rPr>
              <a:t>Client: Frank Yin, MD. </a:t>
            </a:r>
            <a:r>
              <a:rPr lang="en-US" sz="2900" b="1" dirty="0" err="1" smtClean="0">
                <a:solidFill>
                  <a:srgbClr val="000000"/>
                </a:solidFill>
              </a:rPr>
              <a:t>Ph.D</a:t>
            </a:r>
            <a:endParaRPr lang="en-US" sz="2900" b="1" dirty="0" smtClean="0">
              <a:solidFill>
                <a:srgbClr val="000000"/>
              </a:solidFill>
            </a:endParaRPr>
          </a:p>
          <a:p>
            <a:endParaRPr lang="en-US" dirty="0"/>
          </a:p>
          <a:p>
            <a:r>
              <a:rPr lang="en-US" sz="2900" b="1" dirty="0" smtClean="0">
                <a:solidFill>
                  <a:srgbClr val="000000"/>
                </a:solidFill>
              </a:rPr>
              <a:t>Group 30</a:t>
            </a:r>
          </a:p>
          <a:p>
            <a:r>
              <a:rPr lang="en-US" dirty="0" smtClean="0"/>
              <a:t>Joshua </a:t>
            </a:r>
            <a:r>
              <a:rPr lang="en-US" dirty="0" err="1" smtClean="0"/>
              <a:t>Leibowitz</a:t>
            </a:r>
            <a:endParaRPr lang="en-US" dirty="0" smtClean="0"/>
          </a:p>
          <a:p>
            <a:r>
              <a:rPr lang="en-US" dirty="0" smtClean="0"/>
              <a:t>Krista </a:t>
            </a:r>
            <a:r>
              <a:rPr lang="en-US" dirty="0" err="1" smtClean="0"/>
              <a:t>Vedvik</a:t>
            </a:r>
            <a:endParaRPr lang="en-US" dirty="0" smtClean="0"/>
          </a:p>
          <a:p>
            <a:r>
              <a:rPr lang="en-US" dirty="0" smtClean="0"/>
              <a:t>Christopher Zarins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821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Design Schedule</a:t>
            </a:r>
            <a:endParaRPr lang="en-US" sz="4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412882"/>
              </p:ext>
            </p:extLst>
          </p:nvPr>
        </p:nvGraphicFramePr>
        <p:xfrm>
          <a:off x="457200" y="2471251"/>
          <a:ext cx="7619999" cy="2486998"/>
        </p:xfrm>
        <a:graphic>
          <a:graphicData uri="http://schemas.openxmlformats.org/drawingml/2006/table">
            <a:tbl>
              <a:tblPr/>
              <a:tblGrid>
                <a:gridCol w="1418414"/>
                <a:gridCol w="413439"/>
                <a:gridCol w="413439"/>
                <a:gridCol w="413439"/>
                <a:gridCol w="413439"/>
                <a:gridCol w="413439"/>
                <a:gridCol w="413439"/>
                <a:gridCol w="413439"/>
                <a:gridCol w="413439"/>
                <a:gridCol w="413439"/>
                <a:gridCol w="413439"/>
                <a:gridCol w="413439"/>
                <a:gridCol w="413439"/>
                <a:gridCol w="413439"/>
                <a:gridCol w="413439"/>
                <a:gridCol w="413439"/>
              </a:tblGrid>
              <a:tr h="1462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Task/Milestone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3-Sep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10-Sep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17-Sep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24-Sep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1-Oct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8-Oct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15-Oct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22-Oct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29-Oct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5-Nov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12-Nov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19-Nov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26-Nov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3-Dec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10-Dec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462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Project Initiation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462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Project Selection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462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*Project Scope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462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Develop Project Plan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462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Develop Requirements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462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*Preliminary Oral Report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462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*Preliminary Written Report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462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*Web Page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462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Initial Risk Analysis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462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Design &amp; Design Analysis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462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Feasibility Report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462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*Progress Oral Reports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462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*Progress Written Reports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462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*Final Oral Report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462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*Final Written Report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4629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Project Poster Judging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3F3F3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361" marR="6361" marT="6361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8758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 Responsibilities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787948"/>
              </p:ext>
            </p:extLst>
          </p:nvPr>
        </p:nvGraphicFramePr>
        <p:xfrm>
          <a:off x="2446073" y="1238260"/>
          <a:ext cx="3602301" cy="5416544"/>
        </p:xfrm>
        <a:graphic>
          <a:graphicData uri="http://schemas.openxmlformats.org/drawingml/2006/table">
            <a:tbl>
              <a:tblPr/>
              <a:tblGrid>
                <a:gridCol w="1729104"/>
                <a:gridCol w="624399"/>
                <a:gridCol w="624399"/>
                <a:gridCol w="624399"/>
              </a:tblGrid>
              <a:tr h="16926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Chris</a:t>
                      </a:r>
                    </a:p>
                  </a:txBody>
                  <a:tcPr marL="7427" marR="7427" marT="74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Josh</a:t>
                      </a:r>
                    </a:p>
                  </a:txBody>
                  <a:tcPr marL="7427" marR="7427" marT="742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Krista</a:t>
                      </a:r>
                    </a:p>
                  </a:txBody>
                  <a:tcPr marL="7427" marR="7427" marT="74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Conceptualization</a:t>
                      </a:r>
                    </a:p>
                  </a:txBody>
                  <a:tcPr marL="7427" marR="7427" marT="7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Device Components</a:t>
                      </a:r>
                    </a:p>
                  </a:txBody>
                  <a:tcPr marL="7427" marR="7427" marT="7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Substrate</a:t>
                      </a:r>
                    </a:p>
                  </a:txBody>
                  <a:tcPr marL="7427" marR="7427" marT="7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Drive Mechanism</a:t>
                      </a:r>
                    </a:p>
                  </a:txBody>
                  <a:tcPr marL="7427" marR="7427" marT="7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Controller Interface</a:t>
                      </a:r>
                    </a:p>
                  </a:txBody>
                  <a:tcPr marL="7427" marR="7427" marT="7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Incubator Compatibility</a:t>
                      </a:r>
                    </a:p>
                  </a:txBody>
                  <a:tcPr marL="7427" marR="7427" marT="7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Imaging Compatibility</a:t>
                      </a:r>
                    </a:p>
                  </a:txBody>
                  <a:tcPr marL="7427" marR="7427" marT="7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Calibration</a:t>
                      </a:r>
                    </a:p>
                  </a:txBody>
                  <a:tcPr marL="7427" marR="7427" marT="7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Risk Analysis</a:t>
                      </a:r>
                    </a:p>
                  </a:txBody>
                  <a:tcPr marL="7427" marR="7427" marT="7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Research</a:t>
                      </a:r>
                    </a:p>
                  </a:txBody>
                  <a:tcPr marL="7427" marR="7427" marT="7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Feasibility</a:t>
                      </a:r>
                    </a:p>
                  </a:txBody>
                  <a:tcPr marL="7427" marR="7427" marT="7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Literature Searches</a:t>
                      </a:r>
                    </a:p>
                  </a:txBody>
                  <a:tcPr marL="7427" marR="7427" marT="7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Mathematical Parameters</a:t>
                      </a:r>
                    </a:p>
                  </a:txBody>
                  <a:tcPr marL="7427" marR="7427" marT="7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Prices/Quotes</a:t>
                      </a:r>
                    </a:p>
                  </a:txBody>
                  <a:tcPr marL="7427" marR="7427" marT="7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Reports</a:t>
                      </a:r>
                    </a:p>
                  </a:txBody>
                  <a:tcPr marL="7427" marR="7427" marT="7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Initializing</a:t>
                      </a:r>
                    </a:p>
                  </a:txBody>
                  <a:tcPr marL="7427" marR="7427" marT="7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Scheduling/Labor Division</a:t>
                      </a:r>
                    </a:p>
                  </a:txBody>
                  <a:tcPr marL="7427" marR="7427" marT="7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Figures</a:t>
                      </a:r>
                    </a:p>
                  </a:txBody>
                  <a:tcPr marL="7427" marR="7427" marT="7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Copy-editing </a:t>
                      </a:r>
                    </a:p>
                  </a:txBody>
                  <a:tcPr marL="7427" marR="7427" marT="7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Presentations</a:t>
                      </a:r>
                    </a:p>
                  </a:txBody>
                  <a:tcPr marL="7427" marR="7427" marT="7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Preliminary</a:t>
                      </a:r>
                    </a:p>
                  </a:txBody>
                  <a:tcPr marL="7427" marR="7427" marT="7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Progress</a:t>
                      </a:r>
                    </a:p>
                  </a:txBody>
                  <a:tcPr marL="7427" marR="7427" marT="7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Final</a:t>
                      </a:r>
                    </a:p>
                  </a:txBody>
                  <a:tcPr marL="7427" marR="7427" marT="7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Client Interactions</a:t>
                      </a:r>
                    </a:p>
                  </a:txBody>
                  <a:tcPr marL="7427" marR="7427" marT="7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Intellectual Property</a:t>
                      </a:r>
                    </a:p>
                  </a:txBody>
                  <a:tcPr marL="7427" marR="7427" marT="7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Website</a:t>
                      </a:r>
                    </a:p>
                  </a:txBody>
                  <a:tcPr marL="7427" marR="7427" marT="7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9CDFF"/>
                    </a:solidFill>
                  </a:tcPr>
                </a:tc>
              </a:tr>
              <a:tr h="16926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27" marR="7427" marT="7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6681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Arnold</a:t>
            </a:r>
            <a:r>
              <a:rPr lang="en-US" dirty="0"/>
              <a:t>, S. P. </a:t>
            </a:r>
            <a:r>
              <a:rPr lang="en-US" i="1" dirty="0"/>
              <a:t>et. al. </a:t>
            </a:r>
            <a:r>
              <a:rPr lang="en-US" dirty="0"/>
              <a:t>Design of a New Stretching Apparatus and the Effects of Cyclic Strain and Substratum on Mouse Lung Epithelial-12 Cells. </a:t>
            </a:r>
            <a:r>
              <a:rPr lang="en-US" i="1" dirty="0" smtClean="0"/>
              <a:t>Ann Biomed </a:t>
            </a:r>
            <a:r>
              <a:rPr lang="en-US" i="1" dirty="0" err="1" smtClean="0"/>
              <a:t>Eng</a:t>
            </a:r>
            <a:r>
              <a:rPr lang="en-US" i="1" dirty="0" smtClean="0"/>
              <a:t>, </a:t>
            </a:r>
            <a:r>
              <a:rPr lang="en-US" dirty="0" smtClean="0"/>
              <a:t>2007 35</a:t>
            </a:r>
            <a:r>
              <a:rPr lang="en-US" dirty="0"/>
              <a:t>, 1156-</a:t>
            </a:r>
            <a:r>
              <a:rPr lang="en-US" dirty="0" smtClean="0"/>
              <a:t>1164</a:t>
            </a:r>
            <a:endParaRPr lang="en-US" dirty="0"/>
          </a:p>
          <a:p>
            <a:r>
              <a:rPr lang="en-US" dirty="0"/>
              <a:t>Paten, J.A. </a:t>
            </a:r>
            <a:r>
              <a:rPr lang="en-US" i="1" dirty="0"/>
              <a:t>et. al. </a:t>
            </a:r>
            <a:r>
              <a:rPr lang="en-US" dirty="0"/>
              <a:t>Design and Performance of an Optically Accessible, Low-Volume, </a:t>
            </a:r>
            <a:r>
              <a:rPr lang="en-US" dirty="0" err="1"/>
              <a:t>Mechanobioreactor</a:t>
            </a:r>
            <a:r>
              <a:rPr lang="en-US" dirty="0"/>
              <a:t> for Long-Term Study of Living Constructs. </a:t>
            </a:r>
            <a:r>
              <a:rPr lang="en-US" i="1" dirty="0" smtClean="0"/>
              <a:t>Tis </a:t>
            </a:r>
            <a:r>
              <a:rPr lang="en-US" i="1" dirty="0" err="1" smtClean="0"/>
              <a:t>Eng</a:t>
            </a:r>
            <a:r>
              <a:rPr lang="en-US" i="1" dirty="0" smtClean="0"/>
              <a:t>, </a:t>
            </a:r>
            <a:r>
              <a:rPr lang="en-US" dirty="0" smtClean="0"/>
              <a:t>2011 17 </a:t>
            </a:r>
            <a:r>
              <a:rPr lang="en-US" dirty="0"/>
              <a:t>Part </a:t>
            </a:r>
            <a:r>
              <a:rPr lang="en-US" dirty="0" smtClean="0"/>
              <a:t>C</a:t>
            </a:r>
          </a:p>
          <a:p>
            <a:r>
              <a:rPr lang="en-US" dirty="0" smtClean="0"/>
              <a:t>Tulloch</a:t>
            </a:r>
            <a:r>
              <a:rPr lang="en-US" dirty="0"/>
              <a:t>, NL. </a:t>
            </a:r>
            <a:r>
              <a:rPr lang="en-US" i="1" dirty="0"/>
              <a:t>et al.</a:t>
            </a:r>
            <a:r>
              <a:rPr lang="en-US" dirty="0"/>
              <a:t> Growth of engineered human myocardium with mechanical loading and vascular </a:t>
            </a:r>
            <a:r>
              <a:rPr lang="en-US" dirty="0" err="1"/>
              <a:t>coculture</a:t>
            </a:r>
            <a:r>
              <a:rPr lang="en-US" dirty="0"/>
              <a:t>. </a:t>
            </a:r>
            <a:r>
              <a:rPr lang="en-US" dirty="0" err="1"/>
              <a:t>Circ</a:t>
            </a:r>
            <a:r>
              <a:rPr lang="en-US" dirty="0"/>
              <a:t> Res. 2011 Jun 4;109(1):47-59</a:t>
            </a:r>
          </a:p>
          <a:p>
            <a:r>
              <a:rPr lang="en-US" dirty="0" err="1" smtClean="0"/>
              <a:t>Ventikos</a:t>
            </a:r>
            <a:r>
              <a:rPr lang="en-US" dirty="0" smtClean="0"/>
              <a:t> </a:t>
            </a:r>
            <a:r>
              <a:rPr lang="en-US" i="1" dirty="0" smtClean="0"/>
              <a:t>et al</a:t>
            </a:r>
            <a:r>
              <a:rPr lang="en-US" dirty="0" smtClean="0"/>
              <a:t>. </a:t>
            </a:r>
            <a:r>
              <a:rPr lang="en-US" dirty="0" err="1" smtClean="0"/>
              <a:t>Modelling</a:t>
            </a:r>
            <a:r>
              <a:rPr lang="en-US" dirty="0" smtClean="0"/>
              <a:t> evolution and the evolving mechanical environment of </a:t>
            </a:r>
            <a:r>
              <a:rPr lang="en-US" dirty="0" err="1" smtClean="0"/>
              <a:t>saccular</a:t>
            </a:r>
            <a:r>
              <a:rPr lang="en-US" dirty="0" smtClean="0"/>
              <a:t> cerebral aneurysms. </a:t>
            </a:r>
            <a:r>
              <a:rPr lang="en-US" dirty="0" err="1" smtClean="0"/>
              <a:t>Biomech</a:t>
            </a:r>
            <a:r>
              <a:rPr lang="en-US" dirty="0" smtClean="0"/>
              <a:t> Model </a:t>
            </a:r>
            <a:r>
              <a:rPr lang="en-US" dirty="0" err="1" smtClean="0"/>
              <a:t>Mechanobiol</a:t>
            </a:r>
            <a:r>
              <a:rPr lang="en-US" dirty="0"/>
              <a:t> </a:t>
            </a:r>
            <a:r>
              <a:rPr lang="en-US" dirty="0" smtClean="0"/>
              <a:t>2011 10:109-132 </a:t>
            </a:r>
          </a:p>
          <a:p>
            <a:r>
              <a:rPr lang="en-US" dirty="0" err="1"/>
              <a:t>Zile</a:t>
            </a:r>
            <a:r>
              <a:rPr lang="en-US" dirty="0"/>
              <a:t> MR. </a:t>
            </a:r>
            <a:r>
              <a:rPr lang="en-US" i="1" dirty="0"/>
              <a:t>et al.</a:t>
            </a:r>
            <a:r>
              <a:rPr lang="en-US" dirty="0"/>
              <a:t> Gel stretch method: A new method to measure constitutive properties of cardiac muscle cells. Am J Physiol. 1998 Jun;274(6 </a:t>
            </a:r>
            <a:r>
              <a:rPr lang="en-US" dirty="0" err="1"/>
              <a:t>Pt</a:t>
            </a:r>
            <a:r>
              <a:rPr lang="en-US" dirty="0"/>
              <a:t> 2):h2188-202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633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5" y="2544763"/>
            <a:ext cx="7620000" cy="1143000"/>
          </a:xfrm>
        </p:spPr>
        <p:txBody>
          <a:bodyPr/>
          <a:lstStyle/>
          <a:p>
            <a:pPr algn="ctr"/>
            <a:r>
              <a:rPr lang="en-US" sz="7200" dirty="0" smtClean="0"/>
              <a:t>Questions?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946661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Cells in the body experience mechanical forces</a:t>
            </a:r>
          </a:p>
          <a:p>
            <a:pPr lvl="1"/>
            <a:r>
              <a:rPr lang="en-US" sz="2800" dirty="0" smtClean="0"/>
              <a:t>Heart</a:t>
            </a:r>
          </a:p>
          <a:p>
            <a:pPr lvl="1"/>
            <a:r>
              <a:rPr lang="en-US" sz="2800" dirty="0" smtClean="0"/>
              <a:t>Lungs</a:t>
            </a:r>
          </a:p>
          <a:p>
            <a:pPr lvl="1"/>
            <a:r>
              <a:rPr lang="en-US" sz="2800" dirty="0" smtClean="0"/>
              <a:t>Blood vessels</a:t>
            </a:r>
          </a:p>
          <a:p>
            <a:r>
              <a:rPr lang="en-US" sz="2800" dirty="0" smtClean="0"/>
              <a:t>Laboratory cell cultures should recreate physiological conditions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985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a Cell Stretcher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Studying the effects of mechanical force on aortic endothelial cells</a:t>
            </a:r>
          </a:p>
          <a:p>
            <a:r>
              <a:rPr lang="en-US" sz="3200" dirty="0" smtClean="0"/>
              <a:t>Orientation and organization of cells depends on stretching</a:t>
            </a:r>
          </a:p>
          <a:p>
            <a:r>
              <a:rPr lang="en-US" sz="3200" dirty="0" smtClean="0"/>
              <a:t>Controlling deformation in both directions gives the most accurate results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212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Uses of Stretching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Cardiac—Induce alignment of stem cell derived cardiomyocytes (Tulloch, 2011)</a:t>
            </a:r>
          </a:p>
          <a:p>
            <a:r>
              <a:rPr lang="en-US" sz="3600" dirty="0" smtClean="0"/>
              <a:t>Vascular—Study formation of aneurysms (</a:t>
            </a:r>
            <a:r>
              <a:rPr lang="en-US" sz="3600" dirty="0" err="1" smtClean="0"/>
              <a:t>Ventikos</a:t>
            </a:r>
            <a:r>
              <a:rPr lang="en-US" sz="3600" dirty="0" smtClean="0"/>
              <a:t>, 2010)</a:t>
            </a:r>
          </a:p>
          <a:p>
            <a:r>
              <a:rPr lang="en-US" sz="3600" dirty="0" smtClean="0"/>
              <a:t>Respiratory—Study the effects of protein secretion (</a:t>
            </a:r>
            <a:r>
              <a:rPr lang="en-US" sz="3600" dirty="0"/>
              <a:t>Arnold, 2006)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36727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Biaxial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3750"/>
            <a:ext cx="7620000" cy="436879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Most current cell stretching experiments are uniaxial</a:t>
            </a:r>
          </a:p>
          <a:p>
            <a:r>
              <a:rPr lang="en-US" sz="4000" dirty="0" smtClean="0"/>
              <a:t>Limits the validity of results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03424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 smtClean="0"/>
              <a:t>Design a device capable of applying 40% strain in two directions</a:t>
            </a:r>
          </a:p>
          <a:p>
            <a:r>
              <a:rPr lang="en-US" sz="2800" dirty="0" smtClean="0"/>
              <a:t>Withstands incubator conditions (37˚C, 100% humidity)</a:t>
            </a:r>
          </a:p>
          <a:p>
            <a:r>
              <a:rPr lang="en-US" sz="2800" dirty="0" smtClean="0"/>
              <a:t>Maintains calibration over a period of weeks</a:t>
            </a:r>
          </a:p>
          <a:p>
            <a:r>
              <a:rPr lang="en-US" sz="2800" dirty="0" smtClean="0"/>
              <a:t>Easy access to medium to allow for additions and changes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2792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44696" cy="480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Culture on an elastic membrane (Patten, 2005)</a:t>
            </a:r>
          </a:p>
          <a:p>
            <a:endParaRPr lang="en-US" sz="3600" dirty="0" smtClean="0"/>
          </a:p>
          <a:p>
            <a:r>
              <a:rPr lang="en-US" sz="3600" dirty="0" smtClean="0"/>
              <a:t>Culture imbedded in a pliable gel (</a:t>
            </a:r>
            <a:r>
              <a:rPr lang="en-US" sz="3600" dirty="0" err="1" smtClean="0"/>
              <a:t>Zile</a:t>
            </a:r>
            <a:r>
              <a:rPr lang="en-US" sz="3600" dirty="0" smtClean="0"/>
              <a:t>, 2006)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987984" y="2723311"/>
            <a:ext cx="30892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5645908" y="2555016"/>
            <a:ext cx="1805467" cy="15299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074324" y="1912437"/>
            <a:ext cx="91804" cy="642579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78692" y="1524731"/>
            <a:ext cx="179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 culture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41538" y="1912437"/>
            <a:ext cx="1912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Elastic membrane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772687" y="2281769"/>
            <a:ext cx="0" cy="426242"/>
          </a:xfrm>
          <a:prstGeom prst="straightConnector1">
            <a:avLst/>
          </a:prstGeom>
          <a:ln>
            <a:solidFill>
              <a:srgbClr val="33333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Zile-Stretch-Apparatus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45" t="19493" r="24681" b="60692"/>
          <a:stretch/>
        </p:blipFill>
        <p:spPr>
          <a:xfrm>
            <a:off x="4601896" y="4034544"/>
            <a:ext cx="3672921" cy="1897138"/>
          </a:xfrm>
          <a:prstGeom prst="rect">
            <a:avLst/>
          </a:prstGeom>
        </p:spPr>
      </p:pic>
      <p:cxnSp>
        <p:nvCxnSpPr>
          <p:cNvPr id="21" name="Straight Connector 20"/>
          <p:cNvCxnSpPr/>
          <p:nvPr/>
        </p:nvCxnSpPr>
        <p:spPr>
          <a:xfrm>
            <a:off x="5645908" y="2692710"/>
            <a:ext cx="180546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069950" y="1958603"/>
            <a:ext cx="1836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Adhesion Protein</a:t>
            </a:r>
          </a:p>
          <a:p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523504" y="2281769"/>
            <a:ext cx="382514" cy="41094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6141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FlexCell</a:t>
            </a:r>
            <a:r>
              <a:rPr lang="en-US" dirty="0" smtClean="0"/>
              <a:t>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600" dirty="0" smtClean="0"/>
              <a:t>Uses pressure to deform a circular membrane</a:t>
            </a:r>
          </a:p>
          <a:p>
            <a:r>
              <a:rPr lang="en-US" sz="3600" dirty="0" smtClean="0"/>
              <a:t>Applies radial strain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55629" t="38860" r="725"/>
          <a:stretch/>
        </p:blipFill>
        <p:spPr>
          <a:xfrm>
            <a:off x="4712575" y="1885059"/>
            <a:ext cx="3149046" cy="3445848"/>
          </a:xfrm>
        </p:spPr>
      </p:pic>
    </p:spTree>
    <p:extLst>
      <p:ext uri="{BB962C8B-B14F-4D97-AF65-F5344CB8AC3E}">
        <p14:creationId xmlns:p14="http://schemas.microsoft.com/office/powerpoint/2010/main" val="2384237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131087" b="-131087"/>
          <a:stretch>
            <a:fillRect/>
          </a:stretch>
        </p:blipFill>
        <p:spPr>
          <a:xfrm>
            <a:off x="936625" y="1271080"/>
            <a:ext cx="2159197" cy="270930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49" y="2992436"/>
            <a:ext cx="7219950" cy="96837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dirty="0" smtClean="0"/>
              <a:t>Taking E = 10 </a:t>
            </a:r>
            <a:r>
              <a:rPr lang="en-US" sz="2000" dirty="0" err="1" smtClean="0"/>
              <a:t>kPa</a:t>
            </a:r>
            <a:r>
              <a:rPr lang="en-US" sz="2000" dirty="0" smtClean="0"/>
              <a:t>, A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= 1 cm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, L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= 10 cm, ΔL = 4 cm,</a:t>
            </a:r>
          </a:p>
          <a:p>
            <a:pPr marL="114300" indent="0">
              <a:buNone/>
            </a:pPr>
            <a:r>
              <a:rPr lang="en-US" sz="2000" dirty="0" smtClean="0"/>
              <a:t>F = 4 N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57249" y="1714501"/>
            <a:ext cx="4048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Required deflection force: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57249" y="4191000"/>
            <a:ext cx="66675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Motor accuracy:</a:t>
            </a:r>
          </a:p>
          <a:p>
            <a:r>
              <a:rPr lang="en-US" sz="2400" dirty="0" smtClean="0"/>
              <a:t>Assuming 1.8˚ stepper motor resolution, drive mechanism must have at least 0.2 mm deflection per degree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069499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620</Words>
  <Application>Microsoft Macintosh PowerPoint</Application>
  <PresentationFormat>On-screen Show (4:3)</PresentationFormat>
  <Paragraphs>454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A Biaxial Cell Stretcher</vt:lpstr>
      <vt:lpstr>Background</vt:lpstr>
      <vt:lpstr>Need for a Cell Stretcher</vt:lpstr>
      <vt:lpstr>Other Uses of Stretching</vt:lpstr>
      <vt:lpstr>Need for Biaxial Tests</vt:lpstr>
      <vt:lpstr>Scope</vt:lpstr>
      <vt:lpstr>Current approaches</vt:lpstr>
      <vt:lpstr>FlexCell system</vt:lpstr>
      <vt:lpstr>Calculations</vt:lpstr>
      <vt:lpstr>Design Schedule</vt:lpstr>
      <vt:lpstr>Member Responsibilities</vt:lpstr>
      <vt:lpstr>References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Biaxial Cell Stretcher</dc:title>
  <dc:creator>Christopher Zarins</dc:creator>
  <cp:lastModifiedBy>Christopher Zarins</cp:lastModifiedBy>
  <cp:revision>28</cp:revision>
  <dcterms:created xsi:type="dcterms:W3CDTF">2012-09-24T03:34:52Z</dcterms:created>
  <dcterms:modified xsi:type="dcterms:W3CDTF">2012-09-24T06:49:54Z</dcterms:modified>
</cp:coreProperties>
</file>