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4" r:id="rId1"/>
  </p:sldMasterIdLst>
  <p:sldIdLst>
    <p:sldId id="256" r:id="rId2"/>
    <p:sldId id="266" r:id="rId3"/>
    <p:sldId id="270" r:id="rId4"/>
    <p:sldId id="275" r:id="rId5"/>
    <p:sldId id="301" r:id="rId6"/>
    <p:sldId id="288" r:id="rId7"/>
    <p:sldId id="292" r:id="rId8"/>
    <p:sldId id="271" r:id="rId9"/>
    <p:sldId id="293" r:id="rId10"/>
    <p:sldId id="294" r:id="rId11"/>
    <p:sldId id="295" r:id="rId12"/>
    <p:sldId id="299" r:id="rId13"/>
    <p:sldId id="290" r:id="rId14"/>
    <p:sldId id="291" r:id="rId15"/>
    <p:sldId id="296" r:id="rId16"/>
    <p:sldId id="297" r:id="rId17"/>
    <p:sldId id="289" r:id="rId18"/>
    <p:sldId id="298" r:id="rId19"/>
    <p:sldId id="300" r:id="rId20"/>
    <p:sldId id="269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5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December 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December 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12032A3-E47D-7E46-A349-F90AD460BB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C805967-FFF4-4249-94ED-23A4D53CCC35}" type="datetimeFigureOut">
              <a:rPr lang="en-US" smtClean="0"/>
              <a:t>12/3/12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7625"/>
            <a:ext cx="7543800" cy="2593975"/>
          </a:xfrm>
        </p:spPr>
        <p:txBody>
          <a:bodyPr>
            <a:normAutofit/>
          </a:bodyPr>
          <a:lstStyle/>
          <a:p>
            <a:r>
              <a:rPr lang="en-US" dirty="0" smtClean="0"/>
              <a:t>A Biaxial Tissue Stretcher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29125"/>
            <a:ext cx="6461760" cy="1555750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smtClean="0">
                <a:solidFill>
                  <a:schemeClr val="tx1"/>
                </a:solidFill>
              </a:rPr>
              <a:t>Client: Frank Yin, MD. </a:t>
            </a:r>
            <a:r>
              <a:rPr lang="en-US" sz="2900" b="1" dirty="0" err="1" smtClean="0">
                <a:solidFill>
                  <a:srgbClr val="000000"/>
                </a:solidFill>
              </a:rPr>
              <a:t>Ph.D</a:t>
            </a:r>
            <a:endParaRPr lang="en-US" sz="2900" b="1" dirty="0" smtClean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sz="2900" b="1" dirty="0" smtClean="0">
                <a:solidFill>
                  <a:srgbClr val="000000"/>
                </a:solidFill>
              </a:rPr>
              <a:t>Group 30</a:t>
            </a:r>
          </a:p>
          <a:p>
            <a:r>
              <a:rPr lang="en-US" dirty="0" smtClean="0"/>
              <a:t>Joshua </a:t>
            </a:r>
            <a:r>
              <a:rPr lang="en-US" dirty="0" err="1" smtClean="0"/>
              <a:t>Leibowitz</a:t>
            </a:r>
            <a:endParaRPr lang="en-US" dirty="0" smtClean="0"/>
          </a:p>
          <a:p>
            <a:r>
              <a:rPr lang="en-US" dirty="0" smtClean="0"/>
              <a:t>Krista </a:t>
            </a:r>
            <a:r>
              <a:rPr lang="en-US" dirty="0" err="1" smtClean="0"/>
              <a:t>Vedvik</a:t>
            </a:r>
            <a:endParaRPr lang="en-US" dirty="0" smtClean="0"/>
          </a:p>
          <a:p>
            <a:r>
              <a:rPr lang="en-US" dirty="0" smtClean="0"/>
              <a:t>Christopher Zarins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2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Fixation: Details</a:t>
            </a:r>
            <a:endParaRPr lang="en-US" dirty="0"/>
          </a:p>
        </p:txBody>
      </p:sp>
      <p:pic>
        <p:nvPicPr>
          <p:cNvPr id="3" name="Picture 2" descr="Screen Shot 2012-12-03 at 12.2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35" y="1417638"/>
            <a:ext cx="3855265" cy="50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9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Fixation: Assembly</a:t>
            </a:r>
            <a:endParaRPr lang="en-US" dirty="0"/>
          </a:p>
        </p:txBody>
      </p:sp>
      <p:pic>
        <p:nvPicPr>
          <p:cNvPr id="3" name="Picture 2" descr="Screen Shot 2012-12-02 at 10.2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17638"/>
            <a:ext cx="6350000" cy="4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Punch</a:t>
            </a:r>
            <a:endParaRPr lang="en-US" dirty="0"/>
          </a:p>
        </p:txBody>
      </p:sp>
      <p:pic>
        <p:nvPicPr>
          <p:cNvPr id="4" name="Picture 3" descr="Screen Shot 2012-12-03 at 12.3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417638"/>
            <a:ext cx="4832350" cy="500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4800" y="6146800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6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Fixation: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19478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Membrane rods</a:t>
            </a:r>
          </a:p>
          <a:p>
            <a:pPr lvl="1"/>
            <a:r>
              <a:rPr lang="en-US" dirty="0" smtClean="0"/>
              <a:t>Middle ground between sutures and clamps</a:t>
            </a:r>
          </a:p>
          <a:p>
            <a:pPr lvl="1"/>
            <a:r>
              <a:rPr lang="en-US" dirty="0" smtClean="0"/>
              <a:t>Mitigate fluid shear</a:t>
            </a:r>
          </a:p>
          <a:p>
            <a:r>
              <a:rPr lang="en-US" sz="2400" dirty="0" smtClean="0"/>
              <a:t>Finite Element Simulations</a:t>
            </a:r>
          </a:p>
        </p:txBody>
      </p:sp>
      <p:pic>
        <p:nvPicPr>
          <p:cNvPr id="6" name="Picture 5" descr="Screen Shot 2012-12-02 at 9.4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1100"/>
            <a:ext cx="2285999" cy="2324099"/>
          </a:xfrm>
          <a:prstGeom prst="rect">
            <a:avLst/>
          </a:prstGeom>
        </p:spPr>
      </p:pic>
      <p:pic>
        <p:nvPicPr>
          <p:cNvPr id="7" name="Picture 6" descr="Screen Shot 2012-12-02 at 9.4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204903"/>
            <a:ext cx="3205778" cy="3198127"/>
          </a:xfrm>
          <a:prstGeom prst="rect">
            <a:avLst/>
          </a:prstGeom>
        </p:spPr>
      </p:pic>
      <p:pic>
        <p:nvPicPr>
          <p:cNvPr id="8" name="Picture 7" descr="Screen Shot 2012-12-02 at 9.45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7" y="3721100"/>
            <a:ext cx="2249819" cy="2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Fixation: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Membrane Rods</a:t>
            </a:r>
          </a:p>
          <a:p>
            <a:pPr lvl="1"/>
            <a:r>
              <a:rPr lang="en-US" dirty="0"/>
              <a:t>Some resolution decrease due to </a:t>
            </a:r>
            <a:r>
              <a:rPr lang="en-US" dirty="0" smtClean="0"/>
              <a:t>bending</a:t>
            </a:r>
          </a:p>
          <a:p>
            <a:r>
              <a:rPr lang="en-US" sz="2400" dirty="0" smtClean="0"/>
              <a:t>Euler-Bernoulli Theorem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  </a:t>
            </a:r>
          </a:p>
          <a:p>
            <a:pPr marL="411480" lvl="1" indent="0" algn="ctr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4" name="Picture 3" descr="Screen Shot 2012-12-02 at 9.4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06700"/>
            <a:ext cx="1600200" cy="558800"/>
          </a:xfrm>
          <a:prstGeom prst="rect">
            <a:avLst/>
          </a:prstGeom>
        </p:spPr>
      </p:pic>
      <p:pic>
        <p:nvPicPr>
          <p:cNvPr id="5" name="Picture 4" descr="\\warehouse.cec.wustl.edu\home\links\kav1\winprofile\Desktop\FB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644900"/>
            <a:ext cx="1524000" cy="289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een Shot 2012-12-02 at 9.54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233794"/>
            <a:ext cx="6800850" cy="644412"/>
          </a:xfrm>
          <a:prstGeom prst="rect">
            <a:avLst/>
          </a:prstGeom>
        </p:spPr>
      </p:pic>
      <p:pic>
        <p:nvPicPr>
          <p:cNvPr id="8" name="Picture 7" descr="\\warehouse.cec.wustl.edu\home\links\kav1\winprofile\Desktop\beamdeflectio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54" y="3644900"/>
            <a:ext cx="3776345" cy="289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57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and Manufacturing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53089"/>
              </p:ext>
            </p:extLst>
          </p:nvPr>
        </p:nvGraphicFramePr>
        <p:xfrm>
          <a:off x="457200" y="1476376"/>
          <a:ext cx="7619999" cy="1992303"/>
        </p:xfrm>
        <a:graphic>
          <a:graphicData uri="http://schemas.openxmlformats.org/drawingml/2006/table">
            <a:tbl>
              <a:tblPr/>
              <a:tblGrid>
                <a:gridCol w="1912712"/>
                <a:gridCol w="1059190"/>
                <a:gridCol w="1357409"/>
                <a:gridCol w="791822"/>
                <a:gridCol w="791822"/>
                <a:gridCol w="853522"/>
                <a:gridCol w="853522"/>
              </a:tblGrid>
              <a:tr h="2056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Drivetrain Manufacturing Specifics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Number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Cost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Weight (lb)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Time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Plate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$218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0.68764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Bearings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64825K11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$59.51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Rails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1240K51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$51.12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Actuator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Ultramotion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D-A.063-IPX17-2-/4-ESD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$875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weeks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Stepper Controller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Ultramotion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ST5-Q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$360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weeks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Stepper Controller Power Supply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7010K71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$277.27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Terminal Block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7527K45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$2.35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Rod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$126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0.08852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$7,481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13.38464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94742"/>
              </p:ext>
            </p:extLst>
          </p:nvPr>
        </p:nvGraphicFramePr>
        <p:xfrm>
          <a:off x="457200" y="3868874"/>
          <a:ext cx="7620000" cy="1990452"/>
        </p:xfrm>
        <a:graphic>
          <a:graphicData uri="http://schemas.openxmlformats.org/drawingml/2006/table">
            <a:tbl>
              <a:tblPr/>
              <a:tblGrid>
                <a:gridCol w="1912713"/>
                <a:gridCol w="1059190"/>
                <a:gridCol w="1357409"/>
                <a:gridCol w="791822"/>
                <a:gridCol w="791822"/>
                <a:gridCol w="853522"/>
                <a:gridCol w="853522"/>
              </a:tblGrid>
              <a:tr h="2056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Membrane/Membrane Fixation Manufacturing Specifics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Number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Cost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Weight (lb)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Time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Standoff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0.06459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Mounting Block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$132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0.21941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Membrane Rods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88915K37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$10.88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 Rod Support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0.00902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Needles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Vita Needle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 weeks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Alignment Rods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4416T12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$6.27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Punch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 Punch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Firstcut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Quote # 253294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$189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5-14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$1,597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1.50708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64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and Manufacturing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2800" y="220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34571"/>
              </p:ext>
            </p:extLst>
          </p:nvPr>
        </p:nvGraphicFramePr>
        <p:xfrm>
          <a:off x="457200" y="1456819"/>
          <a:ext cx="7620000" cy="2004438"/>
        </p:xfrm>
        <a:graphic>
          <a:graphicData uri="http://schemas.openxmlformats.org/drawingml/2006/table">
            <a:tbl>
              <a:tblPr/>
              <a:tblGrid>
                <a:gridCol w="1912713"/>
                <a:gridCol w="1059190"/>
                <a:gridCol w="1357409"/>
                <a:gridCol w="791822"/>
                <a:gridCol w="791822"/>
                <a:gridCol w="853522"/>
                <a:gridCol w="853522"/>
              </a:tblGrid>
              <a:tr h="2056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Fastener Manufacturing Specifics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Number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Pkg. Cost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Weight (lb)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Time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Frame to end plate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92185A589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$5.75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bearing to end plate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96710A321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$10.43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plate to L.A.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92703A211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$8.21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Into threaded end of rail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92703A408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$6.96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Into threaded end of L.A.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91771A557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$9.60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Mounting block to main rod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92185A548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$6.67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Membrance Spacers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94639A466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$6.13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0.00012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 (support bottom of membranes)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McMaster-Carr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90730A001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$6.55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$108 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1.29368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82606"/>
              </p:ext>
            </p:extLst>
          </p:nvPr>
        </p:nvGraphicFramePr>
        <p:xfrm>
          <a:off x="457200" y="3932681"/>
          <a:ext cx="7620000" cy="1177037"/>
        </p:xfrm>
        <a:graphic>
          <a:graphicData uri="http://schemas.openxmlformats.org/drawingml/2006/table">
            <a:tbl>
              <a:tblPr/>
              <a:tblGrid>
                <a:gridCol w="1912713"/>
                <a:gridCol w="1059190"/>
                <a:gridCol w="1357409"/>
                <a:gridCol w="791822"/>
                <a:gridCol w="791822"/>
                <a:gridCol w="853522"/>
                <a:gridCol w="853522"/>
              </a:tblGrid>
              <a:tr h="2056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Miscellaneous Parts Manufacturing Specifics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</a:p>
                  </a:txBody>
                  <a:tcPr marL="10283" marR="10283" marT="1028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Number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Pkg. Cost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Weight (lb)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Time</a:t>
                      </a:r>
                    </a:p>
                  </a:txBody>
                  <a:tcPr marL="10283" marR="10283" marT="10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Frame (entire structure)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 Scissor Jack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Science Tools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CE-JACK8X8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$44.95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7-10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Bath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Dynalon Labware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451005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$13.34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bus. days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283" marR="10283" marT="102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$808.29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83" marR="10283" marT="10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53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Weight</a:t>
            </a:r>
            <a:r>
              <a:rPr lang="en-US" dirty="0"/>
              <a:t>: </a:t>
            </a:r>
            <a:r>
              <a:rPr lang="en-US" b="1" dirty="0" smtClean="0"/>
              <a:t>32.19 </a:t>
            </a:r>
            <a:r>
              <a:rPr lang="en-US" b="1" dirty="0" err="1" smtClean="0"/>
              <a:t>lb</a:t>
            </a:r>
            <a:endParaRPr lang="en-US" b="1" dirty="0" smtClean="0"/>
          </a:p>
          <a:p>
            <a:r>
              <a:rPr lang="en-US" dirty="0" smtClean="0"/>
              <a:t>Total Projected Cost: </a:t>
            </a:r>
            <a:r>
              <a:rPr lang="en-US" b="1" dirty="0" smtClean="0"/>
              <a:t>$9,994.29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4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low-risk device</a:t>
            </a:r>
          </a:p>
          <a:p>
            <a:pPr lvl="1"/>
            <a:r>
              <a:rPr lang="en-US" dirty="0" smtClean="0"/>
              <a:t>Only used in laboratory setting</a:t>
            </a:r>
          </a:p>
          <a:p>
            <a:pPr lvl="1"/>
            <a:r>
              <a:rPr lang="en-US" dirty="0" smtClean="0"/>
              <a:t>Trained lab assistants</a:t>
            </a:r>
          </a:p>
          <a:p>
            <a:r>
              <a:rPr lang="en-US" dirty="0" smtClean="0"/>
              <a:t>Risk of pinching/poking fingers</a:t>
            </a:r>
          </a:p>
          <a:p>
            <a:pPr lvl="1"/>
            <a:r>
              <a:rPr lang="en-US" dirty="0" smtClean="0"/>
              <a:t>Membrane punch</a:t>
            </a:r>
          </a:p>
          <a:p>
            <a:pPr lvl="1"/>
            <a:r>
              <a:rPr lang="en-US" dirty="0" smtClean="0"/>
              <a:t>Assembly </a:t>
            </a:r>
          </a:p>
          <a:p>
            <a:r>
              <a:rPr lang="en-US" dirty="0" smtClean="0"/>
              <a:t>Risk of electrical shock</a:t>
            </a:r>
          </a:p>
          <a:p>
            <a:pPr lvl="1"/>
            <a:r>
              <a:rPr lang="en-US" dirty="0" smtClean="0"/>
              <a:t>Controller power supply</a:t>
            </a:r>
          </a:p>
          <a:p>
            <a:pPr lvl="1"/>
            <a:r>
              <a:rPr lang="en-US" dirty="0" smtClean="0"/>
              <a:t>Degradation of linear actuator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21256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Objectives met</a:t>
            </a:r>
          </a:p>
          <a:p>
            <a:pPr lvl="1"/>
            <a:r>
              <a:rPr lang="en-US" sz="2400" dirty="0"/>
              <a:t>Capable of 40% stretch at 40%/</a:t>
            </a:r>
            <a:r>
              <a:rPr lang="en-US" sz="2400" dirty="0" smtClean="0"/>
              <a:t>sec</a:t>
            </a:r>
          </a:p>
          <a:p>
            <a:pPr lvl="1"/>
            <a:r>
              <a:rPr lang="en-US" sz="2400" dirty="0" smtClean="0"/>
              <a:t>Capable of double the prescribed resolution</a:t>
            </a:r>
            <a:endParaRPr lang="en-US" sz="2400" dirty="0"/>
          </a:p>
          <a:p>
            <a:pPr lvl="1"/>
            <a:r>
              <a:rPr lang="en-US" sz="2400" dirty="0"/>
              <a:t>Fits in incubator/humidity permitting</a:t>
            </a:r>
          </a:p>
          <a:p>
            <a:pPr lvl="1"/>
            <a:r>
              <a:rPr lang="en-US" sz="2400" dirty="0"/>
              <a:t>Within </a:t>
            </a:r>
            <a:r>
              <a:rPr lang="en-US" sz="2400" dirty="0" smtClean="0"/>
              <a:t>budget</a:t>
            </a:r>
          </a:p>
          <a:p>
            <a:pPr marL="411480" lvl="1" indent="0">
              <a:buNone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40736"/>
              </p:ext>
            </p:extLst>
          </p:nvPr>
        </p:nvGraphicFramePr>
        <p:xfrm>
          <a:off x="1041400" y="3759192"/>
          <a:ext cx="6451599" cy="2513332"/>
        </p:xfrm>
        <a:graphic>
          <a:graphicData uri="http://schemas.openxmlformats.org/drawingml/2006/table">
            <a:tbl>
              <a:tblPr/>
              <a:tblGrid>
                <a:gridCol w="2070100"/>
                <a:gridCol w="2112805"/>
                <a:gridCol w="2268694"/>
              </a:tblGrid>
              <a:tr h="287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Constraint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 Value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9FF"/>
                    </a:solidFill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Strain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 Resolution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&gt;0.26%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Strain Rate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 / 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264% / 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Device Size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 in W x 19.5 in D x 23 in 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 in W x 18.6 in D x 22 in 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 ˚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 ˚ 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Humidity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Region of Uniform Strain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cm x 1 cm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cm x 1 cm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$35,000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 $10,000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7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IP</a:t>
            </a:r>
          </a:p>
          <a:p>
            <a:pPr lvl="1"/>
            <a:r>
              <a:rPr lang="en-US" sz="2400" dirty="0"/>
              <a:t>No mass production</a:t>
            </a:r>
          </a:p>
          <a:p>
            <a:r>
              <a:rPr lang="en-US" sz="2800" dirty="0"/>
              <a:t>Future Directions</a:t>
            </a:r>
          </a:p>
          <a:p>
            <a:pPr lvl="1"/>
            <a:r>
              <a:rPr lang="en-US" sz="2400" dirty="0"/>
              <a:t>Prototyping and troubleshooting</a:t>
            </a:r>
          </a:p>
          <a:p>
            <a:pPr lvl="1"/>
            <a:r>
              <a:rPr lang="en-US" sz="2400" dirty="0"/>
              <a:t>Precise calibration</a:t>
            </a:r>
          </a:p>
          <a:p>
            <a:pPr lvl="1"/>
            <a:r>
              <a:rPr lang="en-US" sz="2400" dirty="0"/>
              <a:t>Better vertical access</a:t>
            </a:r>
          </a:p>
          <a:p>
            <a:pPr lvl="1"/>
            <a:r>
              <a:rPr lang="en-US" sz="2400" dirty="0"/>
              <a:t>Complex FES</a:t>
            </a:r>
          </a:p>
          <a:p>
            <a:r>
              <a:rPr lang="en-US" sz="2800" dirty="0"/>
              <a:t>Design is a dynamic process!!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5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Need for a Biaxial Cell Stretcher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Studying the effects of mechanical force on aortic endothelial cells</a:t>
            </a:r>
          </a:p>
          <a:p>
            <a:r>
              <a:rPr lang="en-US" sz="3200" dirty="0" smtClean="0"/>
              <a:t>Orientation and organization of cells depends on exact stretching qualities</a:t>
            </a:r>
          </a:p>
          <a:p>
            <a:r>
              <a:rPr lang="en-US" sz="3200" dirty="0" smtClean="0"/>
              <a:t>Controlling deformation in both directions gives the most accurate and meaningful results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err="1" smtClean="0"/>
              <a:t>Balland</a:t>
            </a:r>
            <a:r>
              <a:rPr lang="en-US" sz="2300" dirty="0"/>
              <a:t>, M., </a:t>
            </a:r>
            <a:r>
              <a:rPr lang="en-US" sz="2300" i="1" dirty="0"/>
              <a:t>et. al.</a:t>
            </a:r>
            <a:r>
              <a:rPr lang="en-US" sz="2300" dirty="0"/>
              <a:t> Power Laws in </a:t>
            </a:r>
            <a:r>
              <a:rPr lang="en-US" sz="2300" dirty="0" err="1"/>
              <a:t>Microrheology</a:t>
            </a:r>
            <a:r>
              <a:rPr lang="en-US" sz="2300" dirty="0"/>
              <a:t> Experiments on Living Cells: Comparative Analysis and Modeling. </a:t>
            </a:r>
            <a:r>
              <a:rPr lang="en-US" sz="2300" i="1" dirty="0"/>
              <a:t>Phys. Rev. E Stat. Nonlinear Soft Matter Phys.</a:t>
            </a:r>
            <a:r>
              <a:rPr lang="en-US" sz="2300" dirty="0"/>
              <a:t> 74, (2006</a:t>
            </a:r>
            <a:r>
              <a:rPr lang="en-US" sz="2300" dirty="0" smtClean="0"/>
              <a:t>)</a:t>
            </a:r>
          </a:p>
          <a:p>
            <a:pPr marL="114300" indent="0">
              <a:buNone/>
            </a:pPr>
            <a:endParaRPr lang="en-US" sz="1300" dirty="0"/>
          </a:p>
          <a:p>
            <a:r>
              <a:rPr lang="en-US" sz="2300" dirty="0" err="1" smtClean="0"/>
              <a:t>Collinsworth</a:t>
            </a:r>
            <a:r>
              <a:rPr lang="en-US" sz="2300" dirty="0"/>
              <a:t>, A. </a:t>
            </a:r>
            <a:r>
              <a:rPr lang="en-US" sz="2300" i="1" dirty="0"/>
              <a:t>et. al. </a:t>
            </a:r>
            <a:r>
              <a:rPr lang="en-US" sz="2300" dirty="0"/>
              <a:t>Apparent Elastic Modulus and Hysteresis of Skeletal Muscle Cells Throughout Differentiation. </a:t>
            </a:r>
            <a:r>
              <a:rPr lang="en-US" sz="2300" i="1" dirty="0"/>
              <a:t>Am. J. Cell Physiol. </a:t>
            </a:r>
            <a:r>
              <a:rPr lang="en-US" sz="2300" dirty="0"/>
              <a:t>283, C1219-C1227 (2002</a:t>
            </a:r>
            <a:r>
              <a:rPr lang="en-US" sz="2300" dirty="0" smtClean="0"/>
              <a:t>)</a:t>
            </a:r>
          </a:p>
          <a:p>
            <a:pPr marL="114300" indent="0">
              <a:buNone/>
            </a:pPr>
            <a:endParaRPr lang="en-US" sz="1300" dirty="0"/>
          </a:p>
          <a:p>
            <a:r>
              <a:rPr lang="en-US" sz="2300" dirty="0" err="1" smtClean="0"/>
              <a:t>McGarry</a:t>
            </a:r>
            <a:r>
              <a:rPr lang="en-US" sz="2300" dirty="0"/>
              <a:t>, J. </a:t>
            </a:r>
            <a:r>
              <a:rPr lang="en-US" sz="2300" i="1" dirty="0"/>
              <a:t>et. al. </a:t>
            </a:r>
            <a:r>
              <a:rPr lang="en-US" sz="2300" dirty="0"/>
              <a:t>A Comparison of Strain and Fluid Shear Stress in Stimulating Bone Cell Responses- A Computational and Experimental Study. </a:t>
            </a:r>
            <a:r>
              <a:rPr lang="en-US" sz="2300" i="1" dirty="0"/>
              <a:t>FASEB J.</a:t>
            </a:r>
            <a:r>
              <a:rPr lang="en-US" sz="2300" dirty="0"/>
              <a:t> 19, 482-484 (2005</a:t>
            </a:r>
            <a:r>
              <a:rPr lang="en-US" sz="2300" dirty="0" smtClean="0"/>
              <a:t>)</a:t>
            </a:r>
          </a:p>
          <a:p>
            <a:pPr marL="114300" indent="0">
              <a:buNone/>
            </a:pPr>
            <a:endParaRPr lang="en-US" sz="1300" dirty="0"/>
          </a:p>
          <a:p>
            <a:r>
              <a:rPr lang="en-US" sz="2300" dirty="0" smtClean="0"/>
              <a:t>Thompson</a:t>
            </a:r>
            <a:r>
              <a:rPr lang="en-US" sz="2300" dirty="0"/>
              <a:t>, M. </a:t>
            </a:r>
            <a:r>
              <a:rPr lang="en-US" sz="2300" i="1" dirty="0"/>
              <a:t>et. al.</a:t>
            </a:r>
            <a:r>
              <a:rPr lang="en-US" sz="2300" dirty="0"/>
              <a:t> Quantification and Significance of Fluid Shear Stress Field in Biaxial Cell Stretching Device. </a:t>
            </a:r>
            <a:r>
              <a:rPr lang="en-US" sz="2300" i="1" dirty="0" err="1"/>
              <a:t>Biomech</a:t>
            </a:r>
            <a:r>
              <a:rPr lang="en-US" sz="2300" i="1" dirty="0"/>
              <a:t>. Model </a:t>
            </a:r>
            <a:r>
              <a:rPr lang="en-US" sz="2300" i="1" dirty="0" err="1"/>
              <a:t>Mechanobiol</a:t>
            </a:r>
            <a:r>
              <a:rPr lang="en-US" sz="2300" i="1" dirty="0"/>
              <a:t>.</a:t>
            </a:r>
            <a:r>
              <a:rPr lang="en-US" sz="2300" dirty="0"/>
              <a:t> 10, 559-564 (2011</a:t>
            </a:r>
            <a:r>
              <a:rPr lang="en-US" sz="2300" dirty="0" smtClean="0"/>
              <a:t>)</a:t>
            </a:r>
          </a:p>
          <a:p>
            <a:pPr marL="114300" indent="0">
              <a:buNone/>
            </a:pPr>
            <a:endParaRPr lang="en-US" sz="1300" dirty="0"/>
          </a:p>
          <a:p>
            <a:r>
              <a:rPr lang="en-US" sz="2300" dirty="0" smtClean="0"/>
              <a:t>Yin</a:t>
            </a:r>
            <a:r>
              <a:rPr lang="en-US" sz="2300" dirty="0"/>
              <a:t>, F., Chew, P., </a:t>
            </a:r>
            <a:r>
              <a:rPr lang="en-US" sz="2300" dirty="0" err="1"/>
              <a:t>Zeger</a:t>
            </a:r>
            <a:r>
              <a:rPr lang="en-US" sz="2300" dirty="0"/>
              <a:t>, S. An Approach to Quantification of Biaxial Tissue Stress-Strain Data. </a:t>
            </a:r>
            <a:r>
              <a:rPr lang="en-US" sz="2300" i="1" dirty="0"/>
              <a:t>J. </a:t>
            </a:r>
            <a:r>
              <a:rPr lang="en-US" sz="2300" i="1" dirty="0" err="1"/>
              <a:t>Biomech</a:t>
            </a:r>
            <a:r>
              <a:rPr lang="en-US" sz="2300" i="1" dirty="0"/>
              <a:t>.</a:t>
            </a:r>
            <a:r>
              <a:rPr lang="en-US" sz="2300" dirty="0"/>
              <a:t> 19, 27-37 (1986</a:t>
            </a:r>
            <a:r>
              <a:rPr lang="en-US" sz="2300" dirty="0" smtClean="0"/>
              <a:t>)</a:t>
            </a:r>
          </a:p>
          <a:p>
            <a:pPr marL="114300" indent="0">
              <a:buNone/>
            </a:pPr>
            <a:endParaRPr lang="en-US" sz="1300" dirty="0"/>
          </a:p>
          <a:p>
            <a:r>
              <a:rPr lang="en-US" sz="2300" dirty="0" err="1" smtClean="0"/>
              <a:t>Zeng</a:t>
            </a:r>
            <a:r>
              <a:rPr lang="en-US" sz="2300" dirty="0"/>
              <a:t>, D. </a:t>
            </a:r>
            <a:r>
              <a:rPr lang="en-US" sz="2300" i="1" dirty="0"/>
              <a:t>et. al. </a:t>
            </a:r>
            <a:r>
              <a:rPr lang="en-US" sz="2300" dirty="0"/>
              <a:t> Young’s Modulus of Elasticity of </a:t>
            </a:r>
            <a:r>
              <a:rPr lang="en-US" sz="2300" dirty="0" err="1"/>
              <a:t>Schlemm’s</a:t>
            </a:r>
            <a:r>
              <a:rPr lang="en-US" sz="2300" dirty="0"/>
              <a:t> Canal Endothelial Cells. </a:t>
            </a:r>
            <a:r>
              <a:rPr lang="en-US" sz="2300" i="1" dirty="0" err="1"/>
              <a:t>Biomech</a:t>
            </a:r>
            <a:r>
              <a:rPr lang="en-US" sz="2300" i="1" dirty="0"/>
              <a:t>. Model </a:t>
            </a:r>
            <a:r>
              <a:rPr lang="en-US" sz="2300" i="1" dirty="0" err="1"/>
              <a:t>Mechanobiol</a:t>
            </a:r>
            <a:r>
              <a:rPr lang="en-US" sz="2300" i="1" dirty="0"/>
              <a:t>. </a:t>
            </a:r>
            <a:r>
              <a:rPr lang="en-US" sz="2300" dirty="0"/>
              <a:t>9, 19-33 (2010)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3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544763"/>
            <a:ext cx="7620000" cy="1143000"/>
          </a:xfrm>
        </p:spPr>
        <p:txBody>
          <a:bodyPr/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4666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57758"/>
              </p:ext>
            </p:extLst>
          </p:nvPr>
        </p:nvGraphicFramePr>
        <p:xfrm>
          <a:off x="698500" y="1658937"/>
          <a:ext cx="6984999" cy="3895550"/>
        </p:xfrm>
        <a:graphic>
          <a:graphicData uri="http://schemas.openxmlformats.org/drawingml/2006/table">
            <a:tbl>
              <a:tblPr/>
              <a:tblGrid>
                <a:gridCol w="3331081"/>
                <a:gridCol w="3653918"/>
              </a:tblGrid>
              <a:tr h="256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8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8CFF"/>
                    </a:solidFill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Strain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 Resolution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Strain Rate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 / s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Device Size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 in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x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 in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x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in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Temperature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 ˚ C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Humidity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Region of Uniform Strain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88900" marB="889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$35,000 </a:t>
                      </a:r>
                    </a:p>
                  </a:txBody>
                  <a:tcPr marL="12700" marR="12700" marT="88900" marB="889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30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74638"/>
            <a:ext cx="7969249" cy="1143000"/>
          </a:xfrm>
        </p:spPr>
        <p:txBody>
          <a:bodyPr/>
          <a:lstStyle/>
          <a:p>
            <a:r>
              <a:rPr lang="en-US" dirty="0" smtClean="0"/>
              <a:t>Overview of Design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Four linear actuators mounted above bath</a:t>
            </a:r>
          </a:p>
          <a:p>
            <a:r>
              <a:rPr lang="en-US" sz="3200" dirty="0" smtClean="0"/>
              <a:t>Membrane rods for fixation mechanism</a:t>
            </a:r>
          </a:p>
          <a:p>
            <a:pPr marL="114300" indent="0">
              <a:buNone/>
            </a:pPr>
            <a:endParaRPr lang="en-US" sz="3200" dirty="0"/>
          </a:p>
        </p:txBody>
      </p:sp>
      <p:pic>
        <p:nvPicPr>
          <p:cNvPr id="4" name="Picture 3" descr="Screen Shot 2012-12-02 at 6.2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2821484"/>
            <a:ext cx="3997015" cy="3934915"/>
          </a:xfrm>
          <a:prstGeom prst="rect">
            <a:avLst/>
          </a:prstGeom>
        </p:spPr>
      </p:pic>
      <p:pic>
        <p:nvPicPr>
          <p:cNvPr id="5" name="Picture 4" descr="Screen Shot 2012-12-02 at 6.2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90" y="2768599"/>
            <a:ext cx="3906747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 Concept</a:t>
            </a:r>
            <a:endParaRPr lang="en-US" dirty="0"/>
          </a:p>
        </p:txBody>
      </p:sp>
      <p:pic>
        <p:nvPicPr>
          <p:cNvPr id="4" name="Picture 3" descr="Screen Shot 2012-12-03 at 2.0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518453" cy="5209587"/>
          </a:xfrm>
          <a:prstGeom prst="rect">
            <a:avLst/>
          </a:prstGeom>
        </p:spPr>
      </p:pic>
      <p:pic>
        <p:nvPicPr>
          <p:cNvPr id="5" name="Picture 4" descr="Screen Shot 2012-12-03 at 2.11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89" y="1638299"/>
            <a:ext cx="2884511" cy="48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Drivetrain: Details</a:t>
            </a:r>
            <a:endParaRPr lang="en-US" dirty="0"/>
          </a:p>
        </p:txBody>
      </p:sp>
      <p:pic>
        <p:nvPicPr>
          <p:cNvPr id="5" name="Picture 4" descr="Screen Shot 2012-12-02 at 9.3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1621724"/>
            <a:ext cx="6146800" cy="46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Drivetrain: Assembly</a:t>
            </a:r>
            <a:endParaRPr lang="en-US" dirty="0"/>
          </a:p>
        </p:txBody>
      </p:sp>
      <p:pic>
        <p:nvPicPr>
          <p:cNvPr id="4" name="Picture 3" descr="Screen Shot 2012-12-02 at 9.3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1596836"/>
            <a:ext cx="6210299" cy="47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5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Drivetrain: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3000" dirty="0" smtClean="0"/>
              <a:t>Force</a:t>
            </a:r>
          </a:p>
          <a:p>
            <a:pPr lvl="1" fontAlgn="ctr"/>
            <a:r>
              <a:rPr lang="en-US" sz="2400" dirty="0" smtClean="0"/>
              <a:t>Required force:</a:t>
            </a:r>
          </a:p>
          <a:p>
            <a:pPr lvl="1" fontAlgn="ctr"/>
            <a:r>
              <a:rPr lang="en-US" sz="2400" dirty="0" smtClean="0"/>
              <a:t>Actuator spec: 75 </a:t>
            </a:r>
            <a:r>
              <a:rPr lang="en-US" sz="2400" dirty="0" err="1" smtClean="0"/>
              <a:t>lb</a:t>
            </a:r>
            <a:r>
              <a:rPr lang="en-US" sz="2400" dirty="0" smtClean="0"/>
              <a:t> max</a:t>
            </a:r>
          </a:p>
          <a:p>
            <a:pPr fontAlgn="ctr"/>
            <a:r>
              <a:rPr lang="en-US" sz="3000" dirty="0" smtClean="0"/>
              <a:t>Resolution</a:t>
            </a:r>
            <a:r>
              <a:rPr lang="en-US" sz="3200" dirty="0" smtClean="0"/>
              <a:t> </a:t>
            </a:r>
          </a:p>
          <a:p>
            <a:pPr lvl="1" fontAlgn="ctr"/>
            <a:r>
              <a:rPr lang="en-US" sz="2400" dirty="0" smtClean="0"/>
              <a:t>0.5% during 0.5 in. stretch=0.0025 in</a:t>
            </a:r>
          </a:p>
          <a:p>
            <a:pPr lvl="1" fontAlgn="ctr"/>
            <a:r>
              <a:rPr lang="en-US" sz="2400" dirty="0" smtClean="0"/>
              <a:t>Actuator spec: 0.0004 in/step</a:t>
            </a:r>
          </a:p>
          <a:p>
            <a:pPr fontAlgn="ctr"/>
            <a:r>
              <a:rPr lang="en-US" sz="3000" dirty="0" smtClean="0"/>
              <a:t>Speed</a:t>
            </a:r>
          </a:p>
          <a:p>
            <a:pPr lvl="1" fontAlgn="ctr"/>
            <a:r>
              <a:rPr lang="en-US" sz="2400" dirty="0" smtClean="0"/>
              <a:t>0.5 in/sec for 40% stretch/sec</a:t>
            </a:r>
          </a:p>
          <a:p>
            <a:pPr lvl="1" fontAlgn="ctr"/>
            <a:r>
              <a:rPr lang="en-US" sz="2400" dirty="0" smtClean="0"/>
              <a:t>Actuator spec: 3.3 in/sec </a:t>
            </a:r>
          </a:p>
        </p:txBody>
      </p:sp>
      <p:pic>
        <p:nvPicPr>
          <p:cNvPr id="11" name="Picture 10" descr="Screen Shot 2012-12-02 at 9.2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082800"/>
            <a:ext cx="4229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Drivetrain: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Aluminum 6061 Alloy</a:t>
            </a:r>
          </a:p>
          <a:p>
            <a:pPr lvl="1"/>
            <a:r>
              <a:rPr lang="en-US" sz="2600" dirty="0" smtClean="0"/>
              <a:t>For machined parts</a:t>
            </a:r>
          </a:p>
          <a:p>
            <a:pPr lvl="1"/>
            <a:r>
              <a:rPr lang="en-US" sz="2600" dirty="0" smtClean="0"/>
              <a:t>Corrosion resistant</a:t>
            </a:r>
          </a:p>
          <a:p>
            <a:pPr lvl="1"/>
            <a:r>
              <a:rPr lang="en-US" sz="2600" dirty="0" smtClean="0"/>
              <a:t>Relatively inexpensive</a:t>
            </a:r>
          </a:p>
          <a:p>
            <a:pPr lvl="1"/>
            <a:r>
              <a:rPr lang="en-US" sz="2600" dirty="0" smtClean="0"/>
              <a:t>Reduces total weight by 20% compared to steel</a:t>
            </a:r>
          </a:p>
        </p:txBody>
      </p:sp>
    </p:spTree>
    <p:extLst>
      <p:ext uri="{BB962C8B-B14F-4D97-AF65-F5344CB8AC3E}">
        <p14:creationId xmlns:p14="http://schemas.microsoft.com/office/powerpoint/2010/main" val="26999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1204</Words>
  <Application>Microsoft Macintosh PowerPoint</Application>
  <PresentationFormat>On-screen Show (4:3)</PresentationFormat>
  <Paragraphs>386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A Biaxial Tissue Stretcher</vt:lpstr>
      <vt:lpstr>Need for a Biaxial Cell Stretcher</vt:lpstr>
      <vt:lpstr>Design Requirements</vt:lpstr>
      <vt:lpstr>Overview of Design Concept</vt:lpstr>
      <vt:lpstr>Overview of Design Concept</vt:lpstr>
      <vt:lpstr>Drivetrain: Details</vt:lpstr>
      <vt:lpstr>Drivetrain: Assembly</vt:lpstr>
      <vt:lpstr>Drivetrain: Analysis</vt:lpstr>
      <vt:lpstr>Drivetrain: Analysis</vt:lpstr>
      <vt:lpstr>Membrane Fixation: Details</vt:lpstr>
      <vt:lpstr>Membrane Fixation: Assembly</vt:lpstr>
      <vt:lpstr>Membrane Punch</vt:lpstr>
      <vt:lpstr>Membrane Fixation: Analysis</vt:lpstr>
      <vt:lpstr>Membrane Fixation: Analysis</vt:lpstr>
      <vt:lpstr>Parts and Manufacturing</vt:lpstr>
      <vt:lpstr>Parts and Manufacturing</vt:lpstr>
      <vt:lpstr>Safety</vt:lpstr>
      <vt:lpstr>Conclusions</vt:lpstr>
      <vt:lpstr>Conclusions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Biaxial Cell Stretcher</dc:title>
  <dc:creator>Christopher Zarins</dc:creator>
  <cp:lastModifiedBy>Krista Vedvik</cp:lastModifiedBy>
  <cp:revision>100</cp:revision>
  <dcterms:created xsi:type="dcterms:W3CDTF">2012-09-24T03:34:52Z</dcterms:created>
  <dcterms:modified xsi:type="dcterms:W3CDTF">2012-12-03T09:52:32Z</dcterms:modified>
</cp:coreProperties>
</file>